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376" r:id="rId2"/>
    <p:sldId id="257" r:id="rId3"/>
    <p:sldId id="299" r:id="rId4"/>
    <p:sldId id="303" r:id="rId5"/>
    <p:sldId id="259" r:id="rId6"/>
    <p:sldId id="352" r:id="rId7"/>
    <p:sldId id="307" r:id="rId8"/>
    <p:sldId id="330" r:id="rId9"/>
    <p:sldId id="331" r:id="rId10"/>
    <p:sldId id="371" r:id="rId11"/>
    <p:sldId id="310" r:id="rId12"/>
    <p:sldId id="313" r:id="rId13"/>
    <p:sldId id="372" r:id="rId14"/>
    <p:sldId id="386" r:id="rId15"/>
    <p:sldId id="332" r:id="rId16"/>
    <p:sldId id="333" r:id="rId17"/>
    <p:sldId id="305" r:id="rId18"/>
    <p:sldId id="273" r:id="rId19"/>
    <p:sldId id="277" r:id="rId20"/>
    <p:sldId id="306" r:id="rId21"/>
    <p:sldId id="279" r:id="rId22"/>
    <p:sldId id="355" r:id="rId23"/>
    <p:sldId id="278" r:id="rId24"/>
    <p:sldId id="336" r:id="rId25"/>
    <p:sldId id="334" r:id="rId26"/>
    <p:sldId id="335" r:id="rId27"/>
    <p:sldId id="348" r:id="rId28"/>
    <p:sldId id="373" r:id="rId29"/>
    <p:sldId id="337" r:id="rId30"/>
    <p:sldId id="338" r:id="rId31"/>
    <p:sldId id="349" r:id="rId32"/>
    <p:sldId id="339" r:id="rId33"/>
    <p:sldId id="340" r:id="rId34"/>
    <p:sldId id="341" r:id="rId35"/>
    <p:sldId id="342" r:id="rId36"/>
    <p:sldId id="283" r:id="rId37"/>
    <p:sldId id="291" r:id="rId38"/>
    <p:sldId id="308" r:id="rId39"/>
    <p:sldId id="293" r:id="rId40"/>
    <p:sldId id="319" r:id="rId41"/>
    <p:sldId id="324" r:id="rId42"/>
    <p:sldId id="343" r:id="rId43"/>
    <p:sldId id="346" r:id="rId44"/>
    <p:sldId id="321" r:id="rId45"/>
    <p:sldId id="375" r:id="rId46"/>
    <p:sldId id="374" r:id="rId47"/>
    <p:sldId id="387" r:id="rId48"/>
    <p:sldId id="351" r:id="rId49"/>
    <p:sldId id="361" r:id="rId50"/>
    <p:sldId id="347" r:id="rId51"/>
    <p:sldId id="301" r:id="rId52"/>
    <p:sldId id="384"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W8PySKrtyKNWEsRumOSSA==" hashData="25jHxHMbeQzSr9HVOY5Ch9cE+Chy1YEy6ZqTiFbtlh1VMWW1gCldPVCqh4pcwztT4fBS/HC22ZHbcPiH0IjzG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p:restoredTop sz="65034"/>
  </p:normalViewPr>
  <p:slideViewPr>
    <p:cSldViewPr snapToGrid="0" snapToObjects="1">
      <p:cViewPr varScale="1">
        <p:scale>
          <a:sx n="81" d="100"/>
          <a:sy n="81" d="100"/>
        </p:scale>
        <p:origin x="282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224460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4090130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86244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215408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29816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86733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introduces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and asks for a previously selected volunteer to be their partner.  Teacher and student read </a:t>
            </a:r>
            <a:r>
              <a:rPr lang="en-US" sz="1200" b="1" u="sng"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Model using think time and pointing at key elements of the visual text before reading the script. Teacher will also discuss how the following norms were used during the conversation: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your conversation voice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Provide a copy of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to the volunteer and allow time beforehand for student to review the script. Suggestions for reading the script:</a:t>
            </a:r>
          </a:p>
          <a:p>
            <a:pPr lvl="0" fontAlgn="base"/>
            <a:r>
              <a:rPr lang="en-US" sz="1200" kern="1200" dirty="0">
                <a:solidFill>
                  <a:schemeClr val="tx1"/>
                </a:solidFill>
                <a:effectLst/>
                <a:latin typeface="+mn-lt"/>
                <a:ea typeface="+mn-ea"/>
                <a:cs typeface="+mn-cs"/>
              </a:rPr>
              <a:t>Show a video of students having the model conversation (optional)</a:t>
            </a:r>
          </a:p>
          <a:p>
            <a:pPr lvl="0" fontAlgn="base"/>
            <a:r>
              <a:rPr lang="en-US" sz="1200" kern="1200" dirty="0">
                <a:solidFill>
                  <a:schemeClr val="tx1"/>
                </a:solidFill>
                <a:effectLst/>
                <a:latin typeface="+mn-lt"/>
                <a:ea typeface="+mn-ea"/>
                <a:cs typeface="+mn-cs"/>
              </a:rPr>
              <a:t>Student volunteer and teacher read model script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Prompt:  </a:t>
            </a:r>
            <a:r>
              <a:rPr lang="en-US" sz="1200" b="1" i="1" kern="1200" dirty="0">
                <a:solidFill>
                  <a:schemeClr val="tx1"/>
                </a:solidFill>
                <a:effectLst/>
                <a:latin typeface="+mn-lt"/>
                <a:ea typeface="+mn-ea"/>
                <a:cs typeface="+mn-cs"/>
              </a:rPr>
              <a:t>What is happening in this visual text?  Provide evidence from the text to support your claim.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happening in the visual text is that all the kids are out on an environmental clean-up field trip with their class. What do you think is happening in the visual text?</a:t>
            </a:r>
          </a:p>
          <a:p>
            <a:r>
              <a:rPr lang="en-US" sz="1200" b="1" kern="1200" dirty="0">
                <a:solidFill>
                  <a:schemeClr val="tx1"/>
                </a:solidFill>
                <a:effectLst/>
                <a:latin typeface="+mn-lt"/>
                <a:ea typeface="+mn-ea"/>
                <a:cs typeface="+mn-cs"/>
              </a:rPr>
              <a:t>CR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idea I have is that all the teenagers are out collecting recyclable materials with their class. Can you provide some evidence from the text to support your claim?</a:t>
            </a:r>
          </a:p>
          <a:p>
            <a:r>
              <a:rPr lang="en-US" sz="1200" b="1" kern="1200" dirty="0">
                <a:solidFill>
                  <a:schemeClr val="tx1"/>
                </a:solidFill>
                <a:effectLst/>
                <a:latin typeface="+mn-lt"/>
                <a:ea typeface="+mn-ea"/>
                <a:cs typeface="+mn-cs"/>
              </a:rPr>
              <a:t>CR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teenagers picking up trash in a field of grass. All the teenagers are wearing white T-shirts. I also notice there is woman with a blue dress off to the side. I think this is the teacher and she is supervising them. What evidence are you using for your claim?</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students are placing items in the green bag while two more students are putting items into a blue bucket.  I think they are placing items away to recycle them. What can you add to your claim?   </a:t>
            </a:r>
          </a:p>
          <a:p>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teenagers are wearing gloves and face masks. They also brought rakes and containers where they are placing the trash. I think this shows that they came prepared to clean up together as a group. Can you show me where you find evidence that supports that teenagers are collecting recyclable materials? </a:t>
            </a:r>
          </a:p>
          <a:p>
            <a:r>
              <a:rPr lang="en-US" sz="1200" b="1" kern="1200" dirty="0">
                <a:solidFill>
                  <a:schemeClr val="tx1"/>
                </a:solidFill>
                <a:effectLst/>
                <a:latin typeface="+mn-lt"/>
                <a:ea typeface="+mn-ea"/>
                <a:cs typeface="+mn-cs"/>
              </a:rPr>
              <a:t> 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green and blue bucket. There is also a green bag. The teenagers are also bending over to pick up trash and to place it in the containers. I think they are sorting through the trash looking for recyclables.  </a:t>
            </a:r>
          </a:p>
          <a:p>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what is happening in the text is that a class of teenagers and their teacher are on an environmental clean-up. </a:t>
            </a:r>
          </a:p>
          <a:p>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Based on the evidence I cited from the visual text, I think the teacher is leading the class as they collect and sort materials for recycling.</a:t>
            </a:r>
          </a:p>
          <a:p>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FORTIFY.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Understanding the Skill: Fortify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8.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 CLARIFY and FORTIFY.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 teenagers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picking up trash in a field of grass. All the teenagers are wearing white T-shirts. </a:t>
            </a:r>
            <a:r>
              <a:rPr lang="en-US" sz="1200" b="1" u="sng" kern="1200" dirty="0">
                <a:solidFill>
                  <a:schemeClr val="tx1"/>
                </a:solidFill>
                <a:effectLst/>
                <a:latin typeface="+mn-lt"/>
                <a:ea typeface="+mn-ea"/>
                <a:cs typeface="+mn-cs"/>
              </a:rPr>
              <a:t>I also notice there is woman with a blue dress off to the side. I think this is the teacher and she is supervising them.</a:t>
            </a:r>
            <a:r>
              <a:rPr lang="en-US" sz="1200" b="1" kern="1200" dirty="0">
                <a:solidFill>
                  <a:schemeClr val="tx1"/>
                </a:solidFill>
                <a:effectLst/>
                <a:latin typeface="+mn-lt"/>
                <a:ea typeface="+mn-ea"/>
                <a:cs typeface="+mn-cs"/>
              </a:rPr>
              <a:t> F</a:t>
            </a:r>
            <a:r>
              <a:rPr lang="en-US" sz="1200" b="1" u="sng" kern="1200" dirty="0">
                <a:solidFill>
                  <a:schemeClr val="tx1"/>
                </a:solidFill>
                <a:effectLst/>
                <a:latin typeface="+mn-lt"/>
                <a:ea typeface="+mn-ea"/>
                <a:cs typeface="+mn-cs"/>
              </a:rPr>
              <a:t> What evidence are you using for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Two students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are placing items in the green bag while two more students are putting items into a blue bucket.  </a:t>
            </a:r>
            <a:r>
              <a:rPr lang="en-US" sz="1200" b="1" u="sng" kern="1200" dirty="0">
                <a:solidFill>
                  <a:schemeClr val="tx1"/>
                </a:solidFill>
                <a:effectLst/>
                <a:latin typeface="+mn-lt"/>
                <a:ea typeface="+mn-ea"/>
                <a:cs typeface="+mn-cs"/>
              </a:rPr>
              <a:t>I think they are placing items away to recycle them. </a:t>
            </a:r>
            <a:r>
              <a:rPr lang="en-US" sz="1200" b="1" kern="1200" dirty="0">
                <a:solidFill>
                  <a:schemeClr val="tx1"/>
                </a:solidFill>
                <a:effectLst/>
                <a:latin typeface="+mn-lt"/>
                <a:ea typeface="+mn-ea"/>
                <a:cs typeface="+mn-cs"/>
              </a:rPr>
              <a:t> CR </a:t>
            </a:r>
            <a:r>
              <a:rPr lang="en-US" sz="1200" b="1" u="sng" kern="1200" dirty="0">
                <a:solidFill>
                  <a:schemeClr val="tx1"/>
                </a:solidFill>
                <a:effectLst/>
                <a:latin typeface="+mn-lt"/>
                <a:ea typeface="+mn-ea"/>
                <a:cs typeface="+mn-cs"/>
              </a:rPr>
              <a:t>What can you add to your claim?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b="1" kern="1200" dirty="0">
                <a:solidFill>
                  <a:schemeClr val="tx1"/>
                </a:solidFill>
                <a:effectLst/>
                <a:latin typeface="+mn-lt"/>
                <a:ea typeface="+mn-ea"/>
                <a:cs typeface="+mn-cs"/>
              </a:rPr>
              <a:t> CR </a:t>
            </a:r>
            <a:r>
              <a:rPr lang="en-US" sz="1200" kern="1200" dirty="0">
                <a:solidFill>
                  <a:schemeClr val="tx1"/>
                </a:solidFill>
                <a:effectLst/>
                <a:latin typeface="+mn-lt"/>
                <a:ea typeface="+mn-ea"/>
                <a:cs typeface="+mn-cs"/>
              </a:rPr>
              <a:t>the teenagers are wearing gloves and face masks. They also </a:t>
            </a:r>
            <a:r>
              <a:rPr lang="en-US" sz="1200" b="1" u="sng" kern="1200" dirty="0">
                <a:solidFill>
                  <a:schemeClr val="tx1"/>
                </a:solidFill>
                <a:effectLst/>
                <a:latin typeface="+mn-lt"/>
                <a:ea typeface="+mn-ea"/>
                <a:cs typeface="+mn-cs"/>
              </a:rPr>
              <a:t>brought rakes and containers where they are placing the trash.</a:t>
            </a:r>
            <a:r>
              <a:rPr lang="en-US" sz="1200" b="1" kern="1200" dirty="0">
                <a:solidFill>
                  <a:schemeClr val="tx1"/>
                </a:solidFill>
                <a:effectLst/>
                <a:latin typeface="+mn-lt"/>
                <a:ea typeface="+mn-ea"/>
                <a:cs typeface="+mn-cs"/>
              </a:rPr>
              <a:t> CL</a:t>
            </a:r>
            <a:r>
              <a:rPr lang="en-US" sz="1200" kern="1200" dirty="0">
                <a:solidFill>
                  <a:schemeClr val="tx1"/>
                </a:solidFill>
                <a:effectLst/>
                <a:latin typeface="+mn-lt"/>
                <a:ea typeface="+mn-ea"/>
                <a:cs typeface="+mn-cs"/>
              </a:rPr>
              <a:t> I think this shows that they came prepared to clean up together as a group. </a:t>
            </a:r>
            <a:r>
              <a:rPr lang="en-US" sz="1200" b="1" u="sng" kern="1200" dirty="0">
                <a:solidFill>
                  <a:schemeClr val="tx1"/>
                </a:solidFill>
                <a:effectLst/>
                <a:latin typeface="+mn-lt"/>
                <a:ea typeface="+mn-ea"/>
                <a:cs typeface="+mn-cs"/>
              </a:rPr>
              <a:t>Can you show me where you find evidence that supports that teenagers are collecting recyclable 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There is a </a:t>
            </a:r>
            <a:r>
              <a:rPr lang="en-US" sz="1200" u="sng" kern="1200" dirty="0">
                <a:solidFill>
                  <a:schemeClr val="tx1"/>
                </a:solidFill>
                <a:effectLst/>
                <a:latin typeface="+mn-lt"/>
                <a:ea typeface="+mn-ea"/>
                <a:cs typeface="+mn-cs"/>
              </a:rPr>
              <a:t>green and blue bucket.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There is also a green bag.</a:t>
            </a:r>
            <a:r>
              <a:rPr lang="en-US" sz="1200" kern="1200" dirty="0">
                <a:solidFill>
                  <a:schemeClr val="tx1"/>
                </a:solidFill>
                <a:effectLst/>
                <a:latin typeface="+mn-lt"/>
                <a:ea typeface="+mn-ea"/>
                <a:cs typeface="+mn-cs"/>
              </a:rPr>
              <a:t> The </a:t>
            </a:r>
            <a:r>
              <a:rPr lang="en-US" sz="1200" b="1" u="sng" kern="1200" dirty="0">
                <a:solidFill>
                  <a:schemeClr val="tx1"/>
                </a:solidFill>
                <a:effectLst/>
                <a:latin typeface="+mn-lt"/>
                <a:ea typeface="+mn-ea"/>
                <a:cs typeface="+mn-cs"/>
              </a:rPr>
              <a:t>teenagers are also bending over to pick up trash and to place it in the containers.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I think they are sorting through the trash looking for recyclables.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third set of turns. Read it to yourself as I read it aloud </a:t>
            </a:r>
            <a:r>
              <a:rPr lang="en-US" sz="1200" kern="1200" dirty="0">
                <a:solidFill>
                  <a:schemeClr val="tx1"/>
                </a:solidFill>
                <a:effectLst/>
                <a:latin typeface="+mn-lt"/>
                <a:ea typeface="+mn-ea"/>
                <a:cs typeface="+mn-cs"/>
              </a:rPr>
              <a:t>(see example above).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CREATE</a:t>
            </a:r>
            <a:r>
              <a:rPr lang="en-US" sz="1200" b="1"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because it is asking for evidence from the text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answer a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question to provide evidence,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and underline as noted above).</a:t>
            </a:r>
            <a:r>
              <a:rPr lang="en-US" sz="1200" i="1" kern="1200" dirty="0">
                <a:solidFill>
                  <a:schemeClr val="tx1"/>
                </a:solidFill>
                <a:effectLst/>
                <a:latin typeface="+mn-lt"/>
                <a:ea typeface="+mn-ea"/>
                <a:cs typeface="+mn-cs"/>
              </a:rPr>
              <a:t>  Student A responds with the language of the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(underline as noted above)</a:t>
            </a:r>
            <a:r>
              <a:rPr lang="en-US" sz="1200" i="1" kern="1200" dirty="0">
                <a:solidFill>
                  <a:schemeClr val="tx1"/>
                </a:solidFill>
                <a:effectLst/>
                <a:latin typeface="+mn-lt"/>
                <a:ea typeface="+mn-ea"/>
                <a:cs typeface="+mn-cs"/>
              </a:rPr>
              <a:t>.  Also, they provide more evidence, based on what is in the visual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2151496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Fortify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8.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 CLARIFY and FORTIFY.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 teenagers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picking up trash in a field of grass. All the teenagers are wearing white T-shirts. </a:t>
            </a:r>
            <a:r>
              <a:rPr lang="en-US" sz="1200" b="1" u="sng" kern="1200" dirty="0">
                <a:solidFill>
                  <a:schemeClr val="tx1"/>
                </a:solidFill>
                <a:effectLst/>
                <a:latin typeface="+mn-lt"/>
                <a:ea typeface="+mn-ea"/>
                <a:cs typeface="+mn-cs"/>
              </a:rPr>
              <a:t>I also notice there is woman with a blue dress off to the side. I think this is the teacher and she is supervising them.</a:t>
            </a:r>
            <a:r>
              <a:rPr lang="en-US" sz="1200" b="1" kern="1200" dirty="0">
                <a:solidFill>
                  <a:schemeClr val="tx1"/>
                </a:solidFill>
                <a:effectLst/>
                <a:latin typeface="+mn-lt"/>
                <a:ea typeface="+mn-ea"/>
                <a:cs typeface="+mn-cs"/>
              </a:rPr>
              <a:t> F</a:t>
            </a:r>
            <a:r>
              <a:rPr lang="en-US" sz="1200" b="1" u="sng" kern="1200" dirty="0">
                <a:solidFill>
                  <a:schemeClr val="tx1"/>
                </a:solidFill>
                <a:effectLst/>
                <a:latin typeface="+mn-lt"/>
                <a:ea typeface="+mn-ea"/>
                <a:cs typeface="+mn-cs"/>
              </a:rPr>
              <a:t> What evidence are you using for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Two students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are placing items in the green bag while two more students are putting items into a blue bucket.  </a:t>
            </a:r>
            <a:r>
              <a:rPr lang="en-US" sz="1200" b="1" u="sng" kern="1200" dirty="0">
                <a:solidFill>
                  <a:schemeClr val="tx1"/>
                </a:solidFill>
                <a:effectLst/>
                <a:latin typeface="+mn-lt"/>
                <a:ea typeface="+mn-ea"/>
                <a:cs typeface="+mn-cs"/>
              </a:rPr>
              <a:t>I think they are placing items away to recycle them. </a:t>
            </a:r>
            <a:r>
              <a:rPr lang="en-US" sz="1200" b="1" kern="1200" dirty="0">
                <a:solidFill>
                  <a:schemeClr val="tx1"/>
                </a:solidFill>
                <a:effectLst/>
                <a:latin typeface="+mn-lt"/>
                <a:ea typeface="+mn-ea"/>
                <a:cs typeface="+mn-cs"/>
              </a:rPr>
              <a:t> CR </a:t>
            </a:r>
            <a:r>
              <a:rPr lang="en-US" sz="1200" b="1" u="sng" kern="1200" dirty="0">
                <a:solidFill>
                  <a:schemeClr val="tx1"/>
                </a:solidFill>
                <a:effectLst/>
                <a:latin typeface="+mn-lt"/>
                <a:ea typeface="+mn-ea"/>
                <a:cs typeface="+mn-cs"/>
              </a:rPr>
              <a:t>What can you add to your claim?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b="1" kern="1200" dirty="0">
                <a:solidFill>
                  <a:schemeClr val="tx1"/>
                </a:solidFill>
                <a:effectLst/>
                <a:latin typeface="+mn-lt"/>
                <a:ea typeface="+mn-ea"/>
                <a:cs typeface="+mn-cs"/>
              </a:rPr>
              <a:t> CR </a:t>
            </a:r>
            <a:r>
              <a:rPr lang="en-US" sz="1200" kern="1200" dirty="0">
                <a:solidFill>
                  <a:schemeClr val="tx1"/>
                </a:solidFill>
                <a:effectLst/>
                <a:latin typeface="+mn-lt"/>
                <a:ea typeface="+mn-ea"/>
                <a:cs typeface="+mn-cs"/>
              </a:rPr>
              <a:t>the teenagers are wearing gloves and face masks. They also </a:t>
            </a:r>
            <a:r>
              <a:rPr lang="en-US" sz="1200" b="1" u="sng" kern="1200" dirty="0">
                <a:solidFill>
                  <a:schemeClr val="tx1"/>
                </a:solidFill>
                <a:effectLst/>
                <a:latin typeface="+mn-lt"/>
                <a:ea typeface="+mn-ea"/>
                <a:cs typeface="+mn-cs"/>
              </a:rPr>
              <a:t>brought rakes and containers where they are placing the trash.</a:t>
            </a:r>
            <a:r>
              <a:rPr lang="en-US" sz="1200" b="1" kern="1200" dirty="0">
                <a:solidFill>
                  <a:schemeClr val="tx1"/>
                </a:solidFill>
                <a:effectLst/>
                <a:latin typeface="+mn-lt"/>
                <a:ea typeface="+mn-ea"/>
                <a:cs typeface="+mn-cs"/>
              </a:rPr>
              <a:t> CL</a:t>
            </a:r>
            <a:r>
              <a:rPr lang="en-US" sz="1200" kern="1200" dirty="0">
                <a:solidFill>
                  <a:schemeClr val="tx1"/>
                </a:solidFill>
                <a:effectLst/>
                <a:latin typeface="+mn-lt"/>
                <a:ea typeface="+mn-ea"/>
                <a:cs typeface="+mn-cs"/>
              </a:rPr>
              <a:t> I think this shows that they came prepared to clean up together as a group. </a:t>
            </a:r>
            <a:r>
              <a:rPr lang="en-US" sz="1200" b="1" u="sng" kern="1200" dirty="0">
                <a:solidFill>
                  <a:schemeClr val="tx1"/>
                </a:solidFill>
                <a:effectLst/>
                <a:latin typeface="+mn-lt"/>
                <a:ea typeface="+mn-ea"/>
                <a:cs typeface="+mn-cs"/>
              </a:rPr>
              <a:t>Can you show me where you find evidence that supports that teenagers are collecting recyclable 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There is a </a:t>
            </a:r>
            <a:r>
              <a:rPr lang="en-US" sz="1200" u="sng" kern="1200" dirty="0">
                <a:solidFill>
                  <a:schemeClr val="tx1"/>
                </a:solidFill>
                <a:effectLst/>
                <a:latin typeface="+mn-lt"/>
                <a:ea typeface="+mn-ea"/>
                <a:cs typeface="+mn-cs"/>
              </a:rPr>
              <a:t>green and blue bucket.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There is also a green bag.</a:t>
            </a:r>
            <a:r>
              <a:rPr lang="en-US" sz="1200" kern="1200" dirty="0">
                <a:solidFill>
                  <a:schemeClr val="tx1"/>
                </a:solidFill>
                <a:effectLst/>
                <a:latin typeface="+mn-lt"/>
                <a:ea typeface="+mn-ea"/>
                <a:cs typeface="+mn-cs"/>
              </a:rPr>
              <a:t> The </a:t>
            </a:r>
            <a:r>
              <a:rPr lang="en-US" sz="1200" b="1" u="sng" kern="1200" dirty="0">
                <a:solidFill>
                  <a:schemeClr val="tx1"/>
                </a:solidFill>
                <a:effectLst/>
                <a:latin typeface="+mn-lt"/>
                <a:ea typeface="+mn-ea"/>
                <a:cs typeface="+mn-cs"/>
              </a:rPr>
              <a:t>teenagers are also bending over to pick up trash and to place it in the containers.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I think they are sorting through the trash looking for recyclables.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third set of turns. Read it to yourself as I read it aloud </a:t>
            </a:r>
            <a:r>
              <a:rPr lang="en-US" sz="1200" kern="1200" dirty="0">
                <a:solidFill>
                  <a:schemeClr val="tx1"/>
                </a:solidFill>
                <a:effectLst/>
                <a:latin typeface="+mn-lt"/>
                <a:ea typeface="+mn-ea"/>
                <a:cs typeface="+mn-cs"/>
              </a:rPr>
              <a:t>(see example above).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CREATE</a:t>
            </a:r>
            <a:r>
              <a:rPr lang="en-US" sz="1200" b="1"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because it is asking for evidence from the text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answer a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question to provide evidence,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and underline as noted above).</a:t>
            </a:r>
            <a:r>
              <a:rPr lang="en-US" sz="1200" i="1" kern="1200" dirty="0">
                <a:solidFill>
                  <a:schemeClr val="tx1"/>
                </a:solidFill>
                <a:effectLst/>
                <a:latin typeface="+mn-lt"/>
                <a:ea typeface="+mn-ea"/>
                <a:cs typeface="+mn-cs"/>
              </a:rPr>
              <a:t>  Student A responds with the language of the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(underline as noted above)</a:t>
            </a:r>
            <a:r>
              <a:rPr lang="en-US" sz="1200" i="1" kern="1200" dirty="0">
                <a:solidFill>
                  <a:schemeClr val="tx1"/>
                </a:solidFill>
                <a:effectLst/>
                <a:latin typeface="+mn-lt"/>
                <a:ea typeface="+mn-ea"/>
                <a:cs typeface="+mn-cs"/>
              </a:rPr>
              <a:t>.  Also, they provide more evidence, based on what is in the visual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372148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8.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a:t>
            </a:r>
            <a:r>
              <a:rPr lang="en-US" sz="1200" kern="1200" dirty="0">
                <a:solidFill>
                  <a:schemeClr val="tx1"/>
                </a:solidFill>
                <a:effectLst/>
                <a:latin typeface="+mn-lt"/>
                <a:ea typeface="+mn-ea"/>
                <a:cs typeface="+mn-cs"/>
              </a:rPr>
              <a:t>Constructive Conversation</a:t>
            </a:r>
            <a:r>
              <a:rPr lang="en-US" sz="1200" i="1" kern="1200" dirty="0">
                <a:solidFill>
                  <a:schemeClr val="tx1"/>
                </a:solidFill>
                <a:effectLst/>
                <a:latin typeface="+mn-lt"/>
                <a:ea typeface="+mn-ea"/>
                <a:cs typeface="+mn-cs"/>
              </a:rPr>
              <a:t>?  This was our prompt, “</a:t>
            </a:r>
            <a:r>
              <a:rPr lang="en-US" sz="1200" b="1" i="1" kern="1200" dirty="0">
                <a:solidFill>
                  <a:schemeClr val="tx1"/>
                </a:solidFill>
                <a:effectLst/>
                <a:latin typeface="+mn-lt"/>
                <a:ea typeface="+mn-ea"/>
                <a:cs typeface="+mn-cs"/>
              </a:rPr>
              <a:t>What is happening in this visual text? Provide evidence from the text to support your claim.”  </a:t>
            </a:r>
            <a:r>
              <a:rPr lang="en-US" sz="1200" i="1" kern="1200" dirty="0">
                <a:solidFill>
                  <a:schemeClr val="tx1"/>
                </a:solidFill>
                <a:effectLst/>
                <a:latin typeface="+mn-lt"/>
                <a:ea typeface="+mn-ea"/>
                <a:cs typeface="+mn-cs"/>
              </a:rPr>
              <a: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FORTIFY.  </a:t>
            </a:r>
            <a:r>
              <a:rPr lang="en-US" sz="1200" kern="1200" dirty="0">
                <a:solidFill>
                  <a:schemeClr val="tx1"/>
                </a:solidFill>
                <a:effectLst/>
                <a:latin typeface="+mn-lt"/>
                <a:ea typeface="+mn-ea"/>
                <a:cs typeface="+mn-cs"/>
              </a:rPr>
              <a:t>See possible responses below.</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kids are cleaning up a soccer field. What is happening in the visual text? </a:t>
            </a:r>
            <a:r>
              <a:rPr lang="en-US" sz="1200" b="1" kern="1200" dirty="0">
                <a:solidFill>
                  <a:schemeClr val="tx1"/>
                </a:solidFill>
                <a:effectLst/>
                <a:latin typeface="+mn-lt"/>
                <a:ea typeface="+mn-ea"/>
                <a:cs typeface="+mn-cs"/>
              </a:rPr>
              <a:t>(not using evidence from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see a bunch of kids. Now you go.</a:t>
            </a:r>
            <a:r>
              <a:rPr lang="en-US" sz="1200" b="1" kern="1200" dirty="0">
                <a:solidFill>
                  <a:schemeClr val="tx1"/>
                </a:solidFill>
                <a:effectLst/>
                <a:latin typeface="+mn-lt"/>
                <a:ea typeface="+mn-ea"/>
                <a:cs typeface="+mn-cs"/>
              </a:rPr>
              <a:t> (no claim made)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see a lot of trash.  </a:t>
            </a:r>
            <a:r>
              <a:rPr lang="en-US" sz="1200" b="1" kern="1200" dirty="0">
                <a:solidFill>
                  <a:schemeClr val="tx1"/>
                </a:solidFill>
                <a:effectLst/>
                <a:latin typeface="+mn-lt"/>
                <a:ea typeface="+mn-ea"/>
                <a:cs typeface="+mn-cs"/>
              </a:rPr>
              <a:t>(not using the response starter)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Kids have buckets and rakes. </a:t>
            </a:r>
            <a:r>
              <a:rPr lang="en-US" sz="1200" b="1" kern="1200" dirty="0">
                <a:solidFill>
                  <a:schemeClr val="tx1"/>
                </a:solidFill>
                <a:effectLst/>
                <a:latin typeface="+mn-lt"/>
                <a:ea typeface="+mn-ea"/>
                <a:cs typeface="+mn-cs"/>
              </a:rPr>
              <a:t>(not using response starter)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so much trash and it looks disgusting. </a:t>
            </a:r>
            <a:r>
              <a:rPr lang="en-US" sz="1200" b="1" kern="1200" dirty="0">
                <a:solidFill>
                  <a:schemeClr val="tx1"/>
                </a:solidFill>
                <a:effectLst/>
                <a:latin typeface="+mn-lt"/>
                <a:ea typeface="+mn-ea"/>
                <a:cs typeface="+mn-cs"/>
              </a:rPr>
              <a:t>(no prompting)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Their shoes will get dirty. </a:t>
            </a:r>
            <a:r>
              <a:rPr lang="en-US" sz="1200" b="1" kern="1200" dirty="0">
                <a:solidFill>
                  <a:schemeClr val="tx1"/>
                </a:solidFill>
                <a:effectLst/>
                <a:latin typeface="+mn-lt"/>
                <a:ea typeface="+mn-ea"/>
                <a:cs typeface="+mn-cs"/>
              </a:rPr>
              <a:t>(no evidence cited)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do they have gloves?</a:t>
            </a: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have gloves so they don’t get dirty.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825233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is happening in the visual text is kids are cleaning up the forest. </a:t>
            </a:r>
            <a:r>
              <a:rPr lang="en-US" sz="1200" strike="sngStrike" kern="1200" dirty="0">
                <a:solidFill>
                  <a:schemeClr val="tx1"/>
                </a:solidFill>
                <a:effectLst/>
                <a:latin typeface="+mn-lt"/>
                <a:ea typeface="+mn-ea"/>
                <a:cs typeface="+mn-cs"/>
              </a:rPr>
              <a:t>The kids are cleaning up a soccer field.</a:t>
            </a:r>
            <a:r>
              <a:rPr lang="en-US" sz="1200" kern="1200" dirty="0">
                <a:solidFill>
                  <a:schemeClr val="tx1"/>
                </a:solidFill>
                <a:effectLst/>
                <a:latin typeface="+mn-lt"/>
                <a:ea typeface="+mn-ea"/>
                <a:cs typeface="+mn-cs"/>
              </a:rPr>
              <a:t> What is happening in the visual text?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see a bunch of kids.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 idea I have is they are looking for something special. </a:t>
            </a:r>
            <a:r>
              <a:rPr lang="en-US" sz="1200" strike="sngStrike" kern="1200" dirty="0">
                <a:solidFill>
                  <a:schemeClr val="tx1"/>
                </a:solidFill>
                <a:effectLst/>
                <a:latin typeface="+mn-lt"/>
                <a:ea typeface="+mn-ea"/>
                <a:cs typeface="+mn-cs"/>
              </a:rPr>
              <a:t>Now you go.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You said this is in the forest.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How can you support your claim? </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b="1" kern="1200" dirty="0">
                <a:solidFill>
                  <a:schemeClr val="tx1"/>
                </a:solidFill>
                <a:effectLst/>
                <a:latin typeface="+mn-lt"/>
                <a:ea typeface="+mn-ea"/>
                <a:cs typeface="+mn-cs"/>
              </a:rPr>
              <a:t>know it is the forest because I see a lot of trees.  </a:t>
            </a:r>
            <a:r>
              <a:rPr lang="en-US" sz="1200" kern="1200" dirty="0">
                <a:solidFill>
                  <a:schemeClr val="tx1"/>
                </a:solidFill>
                <a:effectLst/>
                <a:latin typeface="+mn-lt"/>
                <a:ea typeface="+mn-ea"/>
                <a:cs typeface="+mn-cs"/>
              </a:rPr>
              <a:t>I </a:t>
            </a:r>
            <a:r>
              <a:rPr lang="en-US" sz="1200" b="1" kern="1200" dirty="0">
                <a:solidFill>
                  <a:schemeClr val="tx1"/>
                </a:solidFill>
                <a:effectLst/>
                <a:latin typeface="+mn-lt"/>
                <a:ea typeface="+mn-ea"/>
                <a:cs typeface="+mn-cs"/>
              </a:rPr>
              <a:t>would like to add that I also</a:t>
            </a:r>
            <a:r>
              <a:rPr lang="en-US" sz="1200" kern="1200" dirty="0">
                <a:solidFill>
                  <a:schemeClr val="tx1"/>
                </a:solidFill>
                <a:effectLst/>
                <a:latin typeface="+mn-lt"/>
                <a:ea typeface="+mn-ea"/>
                <a:cs typeface="+mn-cs"/>
              </a:rPr>
              <a:t> see a lot of trash.   </a:t>
            </a: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evidence that supports my claim is that these </a:t>
            </a:r>
            <a:r>
              <a:rPr lang="en-US" sz="1200" strike="sngStrike" kern="1200" dirty="0">
                <a:solidFill>
                  <a:schemeClr val="tx1"/>
                </a:solidFill>
                <a:effectLst/>
                <a:latin typeface="+mn-lt"/>
                <a:ea typeface="+mn-ea"/>
                <a:cs typeface="+mn-cs"/>
              </a:rPr>
              <a:t>Kids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children</a:t>
            </a:r>
            <a:r>
              <a:rPr lang="en-US" sz="1200" kern="1200" dirty="0">
                <a:solidFill>
                  <a:schemeClr val="tx1"/>
                </a:solidFill>
                <a:effectLst/>
                <a:latin typeface="+mn-lt"/>
                <a:ea typeface="+mn-ea"/>
                <a:cs typeface="+mn-cs"/>
              </a:rPr>
              <a:t> have buckets, </a:t>
            </a:r>
            <a:r>
              <a:rPr lang="en-US" sz="1200" strike="sngStrike"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rakes </a:t>
            </a:r>
            <a:r>
              <a:rPr lang="en-US" sz="1200" b="1" kern="1200" dirty="0">
                <a:solidFill>
                  <a:schemeClr val="tx1"/>
                </a:solidFill>
                <a:effectLst/>
                <a:latin typeface="+mn-lt"/>
                <a:ea typeface="+mn-ea"/>
                <a:cs typeface="+mn-cs"/>
              </a:rPr>
              <a:t>and a bag where they are placing items they are looking for</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am wondering why they are wearing gloves and face masks? </a:t>
            </a:r>
            <a:r>
              <a:rPr lang="en-US" sz="1200" strike="sngStrike" kern="1200" dirty="0">
                <a:solidFill>
                  <a:schemeClr val="tx1"/>
                </a:solidFill>
                <a:effectLst/>
                <a:latin typeface="+mn-lt"/>
                <a:ea typeface="+mn-ea"/>
                <a:cs typeface="+mn-cs"/>
              </a:rPr>
              <a:t>There is so much trash and it looks disgusting.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Their shoes will get dirty.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They are using the masks and gloves to protect themselves from the dirt. They seem to be going through a lot of disgusting trash. What other evidence do you have that supports your idea about this being in the forest?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Why do they have gloves?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There is also grass and a few little bushes in the visual text.</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think they have gloves so they don’t get dirty.  </a:t>
            </a:r>
            <a:r>
              <a:rPr lang="en-US" sz="1200" b="1" kern="1200" dirty="0">
                <a:solidFill>
                  <a:schemeClr val="tx1"/>
                </a:solidFill>
                <a:effectLst/>
                <a:latin typeface="+mn-lt"/>
                <a:ea typeface="+mn-ea"/>
                <a:cs typeface="+mn-cs"/>
              </a:rPr>
              <a:t>So what we are saying is that children are in the forest looking for something. We are also saying they children may be looking for something special in the trash?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FORTIFY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3897603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365165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581790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936801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FORTIFY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FORTIFY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386082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8</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11" name="Picture 10">
            <a:extLst>
              <a:ext uri="{FF2B5EF4-FFF2-40B4-BE49-F238E27FC236}">
                <a16:creationId xmlns:a16="http://schemas.microsoft.com/office/drawing/2014/main" id="{542705AD-6090-0C46-8229-239924FAA81E}"/>
              </a:ext>
            </a:extLst>
          </p:cNvPr>
          <p:cNvPicPr>
            <a:picLocks noChangeAspect="1"/>
          </p:cNvPicPr>
          <p:nvPr/>
        </p:nvPicPr>
        <p:blipFill>
          <a:blip r:embed="rId6"/>
          <a:stretch>
            <a:fillRect/>
          </a:stretch>
        </p:blipFill>
        <p:spPr>
          <a:xfrm>
            <a:off x="3333596" y="1252728"/>
            <a:ext cx="2316308" cy="2997574"/>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231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93921"/>
          </a:xfrm>
          <a:prstGeom prst="rect">
            <a:avLst/>
          </a:prstGeom>
          <a:noFill/>
        </p:spPr>
        <p:txBody>
          <a:bodyPr wrap="square" rtlCol="0">
            <a:spAutoFit/>
          </a:bodyPr>
          <a:lstStyle/>
          <a:p>
            <a:r>
              <a:rPr lang="en-US" sz="1300" b="1" dirty="0"/>
              <a:t>Partner A: </a:t>
            </a:r>
            <a:r>
              <a:rPr lang="en-US" sz="1300" dirty="0"/>
              <a:t>What is happening in the visual text is that all kids are out on an environmental clean-up field trip with their class.  What do you think is happening in the visual text?</a:t>
            </a:r>
          </a:p>
          <a:p>
            <a:endParaRPr lang="en-US" sz="1300" dirty="0"/>
          </a:p>
          <a:p>
            <a:r>
              <a:rPr lang="en-US" sz="1300" b="1" dirty="0"/>
              <a:t>Partner A:  </a:t>
            </a:r>
            <a:r>
              <a:rPr lang="en-US" sz="1300" dirty="0"/>
              <a:t>I notice teenagers picking up trash in a field of grass.  All the teenagers are wearing T-shirts. I also notice there is a woman with a blue dress off to the side.  I think this is the teacher and she is supervising them.  What evidence are you using for your claim?</a:t>
            </a:r>
          </a:p>
          <a:p>
            <a:endParaRPr lang="en-US" sz="1300" b="1" dirty="0"/>
          </a:p>
          <a:p>
            <a:r>
              <a:rPr lang="en-US" sz="1300" b="1" dirty="0"/>
              <a:t>Partner A:</a:t>
            </a:r>
            <a:r>
              <a:rPr lang="en-US" sz="1300" dirty="0"/>
              <a:t> I notice the teenagers are wearing gloves and face masks. They also brought rakes and containers where they are placing the trash. I think this shows that they came prepared to clean up together as a group. Can you show me where you find evidence that supports that teenagers are collecting recyclable materials? </a:t>
            </a:r>
          </a:p>
          <a:p>
            <a:endParaRPr lang="en-US" sz="1300" dirty="0"/>
          </a:p>
          <a:p>
            <a:endParaRPr lang="en-US" sz="1300" dirty="0"/>
          </a:p>
          <a:p>
            <a:r>
              <a:rPr lang="en-US" sz="1300" b="1" dirty="0"/>
              <a:t>Partner A:</a:t>
            </a:r>
            <a:r>
              <a:rPr lang="en-US" sz="1300" dirty="0"/>
              <a:t> I think what is happening in the text is that a class of teenagers and their </a:t>
            </a:r>
            <a:r>
              <a:rPr lang="en-US" sz="1300" b="1" dirty="0"/>
              <a:t> </a:t>
            </a:r>
            <a:r>
              <a:rPr lang="en-US" sz="1300" dirty="0"/>
              <a:t>teacher are on an environmental clean-­up. </a:t>
            </a:r>
          </a:p>
          <a:p>
            <a:endParaRPr lang="en-US" sz="1300" dirty="0"/>
          </a:p>
        </p:txBody>
      </p:sp>
      <p:sp>
        <p:nvSpPr>
          <p:cNvPr id="5" name="TextBox 4"/>
          <p:cNvSpPr txBox="1"/>
          <p:nvPr/>
        </p:nvSpPr>
        <p:spPr>
          <a:xfrm>
            <a:off x="4591715" y="1052160"/>
            <a:ext cx="3619308" cy="5709255"/>
          </a:xfrm>
          <a:prstGeom prst="rect">
            <a:avLst/>
          </a:prstGeom>
          <a:noFill/>
        </p:spPr>
        <p:txBody>
          <a:bodyPr wrap="square" rtlCol="0">
            <a:spAutoFit/>
          </a:bodyPr>
          <a:lstStyle/>
          <a:p>
            <a:r>
              <a:rPr lang="en-US" sz="1400" b="1" dirty="0"/>
              <a:t>Partner B:  </a:t>
            </a:r>
            <a:r>
              <a:rPr lang="en-US" sz="1400" dirty="0"/>
              <a:t>An idea I have is that all the teenagers are out collecting recyclable materials with their class.  Can you provide some evidence from the text to support your claim? </a:t>
            </a:r>
          </a:p>
          <a:p>
            <a:endParaRPr lang="en-US" sz="1400" b="1" dirty="0"/>
          </a:p>
          <a:p>
            <a:r>
              <a:rPr lang="en-US" sz="1400" b="1" dirty="0"/>
              <a:t>Partner B: </a:t>
            </a:r>
            <a:r>
              <a:rPr lang="en-US" sz="1400" dirty="0"/>
              <a:t>Two students are placing items in the green bag while two more students are putting items into a blue bucket. I think they are placing items away to recycle them. What can you add to your claim? </a:t>
            </a:r>
          </a:p>
          <a:p>
            <a:endParaRPr lang="en-US" sz="1400" dirty="0"/>
          </a:p>
          <a:p>
            <a:endParaRPr lang="en-US" sz="1400" dirty="0"/>
          </a:p>
          <a:p>
            <a:r>
              <a:rPr lang="en-US" sz="1400" b="1" dirty="0"/>
              <a:t>Partner B:</a:t>
            </a:r>
            <a:r>
              <a:rPr lang="en-US" sz="1400" dirty="0"/>
              <a:t> There is a green and blue bucket. There is also a green bag. The teenagers are also bending over to pick up trash and to place it in the containers. I think they are sorting through the trash looking for recyclables. </a:t>
            </a:r>
          </a:p>
          <a:p>
            <a:endParaRPr lang="en-US" sz="1400" dirty="0"/>
          </a:p>
          <a:p>
            <a:endParaRPr lang="en-US" sz="1400" dirty="0"/>
          </a:p>
          <a:p>
            <a:r>
              <a:rPr lang="en-US" sz="1400" b="1" dirty="0"/>
              <a:t>Partner B</a:t>
            </a:r>
            <a:r>
              <a:rPr lang="en-US" sz="1400" dirty="0"/>
              <a:t>: Based on the evidence I cited from the visual text, I think the teacher is leading the class as they collect and sort materials for recycling.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60719" y="1183600"/>
            <a:ext cx="0" cy="50181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132581"/>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55" y="2212509"/>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982" y="369778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503" y="519134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1467"/>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6003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1343"/>
            <a:ext cx="1199599" cy="1048469"/>
          </a:xfrm>
          <a:prstGeom prst="rect">
            <a:avLst/>
          </a:prstGeom>
        </p:spPr>
      </p:pic>
    </p:spTree>
    <p:extLst>
      <p:ext uri="{BB962C8B-B14F-4D97-AF65-F5344CB8AC3E}">
        <p14:creationId xmlns:p14="http://schemas.microsoft.com/office/powerpoint/2010/main" val="417222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490BA22C-D6DE-FB43-AA98-38AF0A56E4E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468438" y="385763"/>
            <a:ext cx="6561137" cy="5573712"/>
          </a:xfrm>
          <a:prstGeom prst="rect">
            <a:avLst/>
          </a:prstGeom>
          <a:ln w="38100">
            <a:solidFill>
              <a:srgbClr val="C0000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1815DD8E-42DB-FE4F-A03D-1E4AB93B91CD}"/>
              </a:ext>
            </a:extLst>
          </p:cNvPr>
          <p:cNvPicPr>
            <a:picLocks noChangeAspect="1"/>
          </p:cNvPicPr>
          <p:nvPr/>
        </p:nvPicPr>
        <p:blipFill rotWithShape="1">
          <a:blip r:embed="rId6"/>
          <a:srcRect l="3551" t="896" r="1717" b="1266"/>
          <a:stretch/>
        </p:blipFill>
        <p:spPr>
          <a:xfrm rot="5400000">
            <a:off x="4040076" y="596990"/>
            <a:ext cx="4065929" cy="5676968"/>
          </a:xfrm>
          <a:prstGeom prst="rect">
            <a:avLst/>
          </a:prstGeom>
        </p:spPr>
      </p:pic>
      <p:pic>
        <p:nvPicPr>
          <p:cNvPr id="2" name="Online Media 1" descr="Recorded Sound">
            <a:hlinkClick r:id="" action="ppaction://media"/>
            <a:extLst>
              <a:ext uri="{FF2B5EF4-FFF2-40B4-BE49-F238E27FC236}">
                <a16:creationId xmlns:a16="http://schemas.microsoft.com/office/drawing/2014/main" id="{B4D19EB0-972E-6D4A-849F-4C2C143D04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3818" y="362999"/>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693866"/>
          </a:xfrm>
          <a:prstGeom prst="rect">
            <a:avLst/>
          </a:prstGeom>
          <a:noFill/>
        </p:spPr>
        <p:txBody>
          <a:bodyPr wrap="square" rtlCol="0">
            <a:spAutoFit/>
          </a:bodyPr>
          <a:lstStyle/>
          <a:p>
            <a:r>
              <a:rPr lang="en-US" sz="1700" b="1" dirty="0"/>
              <a:t>Partner A: </a:t>
            </a:r>
            <a:r>
              <a:rPr lang="en-US" dirty="0"/>
              <a:t>The kids are cleaning up a soccer field. What is happening in the visual text? </a:t>
            </a:r>
            <a:endParaRPr lang="en-US" sz="1600" dirty="0"/>
          </a:p>
          <a:p>
            <a:endParaRPr lang="en-US" sz="1700" dirty="0"/>
          </a:p>
          <a:p>
            <a:endParaRPr lang="en-US" sz="1700" dirty="0"/>
          </a:p>
          <a:p>
            <a:r>
              <a:rPr lang="en-US" sz="1700" b="1" dirty="0"/>
              <a:t>Partner A: </a:t>
            </a:r>
            <a:r>
              <a:rPr lang="en-US" dirty="0"/>
              <a:t>I see a lot of trash</a:t>
            </a:r>
            <a:r>
              <a:rPr lang="en-US" b="1" dirty="0"/>
              <a:t>. </a:t>
            </a:r>
            <a:br>
              <a:rPr lang="en-US" b="1" dirty="0"/>
            </a:br>
            <a:endParaRPr lang="en-US" sz="1600" dirty="0"/>
          </a:p>
          <a:p>
            <a:endParaRPr lang="en-US" sz="1700" b="1" dirty="0"/>
          </a:p>
          <a:p>
            <a:endParaRPr lang="en-US" sz="1700" b="1" dirty="0"/>
          </a:p>
          <a:p>
            <a:endParaRPr lang="en-US" sz="1700" b="1" dirty="0"/>
          </a:p>
          <a:p>
            <a:r>
              <a:rPr lang="en-US" sz="1700" b="1" dirty="0"/>
              <a:t>Partner A: </a:t>
            </a:r>
            <a:r>
              <a:rPr lang="en-US" dirty="0"/>
              <a:t>There is so much trash and it looks disgusting. </a:t>
            </a:r>
            <a:endParaRPr lang="en-US" sz="1600" dirty="0"/>
          </a:p>
          <a:p>
            <a:endParaRPr lang="en-US" sz="1700" dirty="0"/>
          </a:p>
          <a:p>
            <a:endParaRPr lang="en-US" sz="1700" dirty="0"/>
          </a:p>
          <a:p>
            <a:endParaRPr lang="en-US" sz="1700" dirty="0"/>
          </a:p>
          <a:p>
            <a:endParaRPr lang="en-US" sz="1700" b="1" dirty="0"/>
          </a:p>
          <a:p>
            <a:r>
              <a:rPr lang="en-US" sz="1700" b="1" dirty="0"/>
              <a:t>Partner A: </a:t>
            </a:r>
            <a:r>
              <a:rPr lang="en-US" dirty="0"/>
              <a:t>Why do they have gloves?</a:t>
            </a:r>
            <a:br>
              <a:rPr lang="en-US" dirty="0"/>
            </a:br>
            <a:endParaRPr lang="en-US" sz="1600" dirty="0"/>
          </a:p>
          <a:p>
            <a:endParaRPr lang="en-US" sz="1700" dirty="0"/>
          </a:p>
        </p:txBody>
      </p:sp>
      <p:sp>
        <p:nvSpPr>
          <p:cNvPr id="5" name="TextBox 4"/>
          <p:cNvSpPr txBox="1"/>
          <p:nvPr/>
        </p:nvSpPr>
        <p:spPr>
          <a:xfrm>
            <a:off x="4677229" y="1134486"/>
            <a:ext cx="3619308" cy="5078313"/>
          </a:xfrm>
          <a:prstGeom prst="rect">
            <a:avLst/>
          </a:prstGeom>
          <a:noFill/>
        </p:spPr>
        <p:txBody>
          <a:bodyPr wrap="square" rtlCol="0">
            <a:spAutoFit/>
          </a:bodyPr>
          <a:lstStyle/>
          <a:p>
            <a:r>
              <a:rPr lang="en-US" b="1" dirty="0"/>
              <a:t>Partner B: </a:t>
            </a:r>
            <a:r>
              <a:rPr lang="en-US" dirty="0"/>
              <a:t>I see a bunch of kids. Now you go. </a:t>
            </a:r>
            <a:br>
              <a:rPr lang="en-US" dirty="0"/>
            </a:br>
            <a:endParaRPr lang="en-US" dirty="0"/>
          </a:p>
          <a:p>
            <a:endParaRPr lang="en-US" b="1" dirty="0"/>
          </a:p>
          <a:p>
            <a:endParaRPr lang="en-US" b="1" dirty="0"/>
          </a:p>
          <a:p>
            <a:r>
              <a:rPr lang="en-US" b="1" dirty="0"/>
              <a:t>Partner B: </a:t>
            </a:r>
            <a:r>
              <a:rPr lang="en-US" dirty="0"/>
              <a:t>Kids have buckets and rakes.</a:t>
            </a:r>
            <a:br>
              <a:rPr lang="en-US" dirty="0"/>
            </a:br>
            <a:endParaRPr lang="en-US" dirty="0"/>
          </a:p>
          <a:p>
            <a:endParaRPr lang="en-US" dirty="0"/>
          </a:p>
          <a:p>
            <a:endParaRPr lang="en-US" dirty="0"/>
          </a:p>
          <a:p>
            <a:r>
              <a:rPr lang="en-US" b="1" dirty="0"/>
              <a:t>Partner B: </a:t>
            </a:r>
            <a:r>
              <a:rPr lang="en-US" dirty="0"/>
              <a:t>Their shoes will get dirty. </a:t>
            </a:r>
          </a:p>
          <a:p>
            <a:endParaRPr lang="en-US" dirty="0"/>
          </a:p>
          <a:p>
            <a:endParaRPr lang="en-US" dirty="0"/>
          </a:p>
          <a:p>
            <a:endParaRPr lang="en-US" dirty="0"/>
          </a:p>
          <a:p>
            <a:endParaRPr lang="en-US" dirty="0"/>
          </a:p>
          <a:p>
            <a:r>
              <a:rPr lang="en-US" b="1" dirty="0"/>
              <a:t>Partner B</a:t>
            </a:r>
            <a:r>
              <a:rPr lang="en-US" dirty="0"/>
              <a:t>: I think they have gloves so they don’t get dirty. </a:t>
            </a:r>
          </a:p>
          <a:p>
            <a:endParaRPr lang="en-US"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910157"/>
            <a:ext cx="899240" cy="907723"/>
          </a:xfrm>
          <a:prstGeom prst="rect">
            <a:avLst/>
          </a:prstGeom>
        </p:spPr>
      </p:pic>
      <p:cxnSp>
        <p:nvCxnSpPr>
          <p:cNvPr id="20" name="Straight Connector 19"/>
          <p:cNvCxnSpPr>
            <a:cxnSpLocks/>
          </p:cNvCxnSpPr>
          <p:nvPr/>
        </p:nvCxnSpPr>
        <p:spPr>
          <a:xfrm>
            <a:off x="4591715" y="1183600"/>
            <a:ext cx="0" cy="51941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39688"/>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31156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76288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510700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574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10065"/>
            <a:ext cx="1199599" cy="1048469"/>
          </a:xfrm>
          <a:prstGeom prst="rect">
            <a:avLst/>
          </a:prstGeom>
        </p:spPr>
      </p:pic>
    </p:spTree>
    <p:extLst>
      <p:ext uri="{BB962C8B-B14F-4D97-AF65-F5344CB8AC3E}">
        <p14:creationId xmlns:p14="http://schemas.microsoft.com/office/powerpoint/2010/main" val="109733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2 CLARIFY and 3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80C52600-8AE2-6841-BB01-FF3C4D1F042B}"/>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6" name="Picture 15">
            <a:extLst>
              <a:ext uri="{FF2B5EF4-FFF2-40B4-BE49-F238E27FC236}">
                <a16:creationId xmlns:a16="http://schemas.microsoft.com/office/drawing/2014/main" id="{873EEA50-AC70-6F4D-806B-16CC731A50D7}"/>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id="{DAE9EF86-4937-7443-A774-C8E0E196D791}"/>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8" name="Picture 17">
            <a:extLst>
              <a:ext uri="{FF2B5EF4-FFF2-40B4-BE49-F238E27FC236}">
                <a16:creationId xmlns:a16="http://schemas.microsoft.com/office/drawing/2014/main" id="{5CC045D4-DD25-1B47-A2EE-79DB54253FE9}"/>
              </a:ext>
            </a:extLst>
          </p:cNvPr>
          <p:cNvPicPr>
            <a:picLocks noChangeAspect="1"/>
          </p:cNvPicPr>
          <p:nvPr/>
        </p:nvPicPr>
        <p:blipFill rotWithShape="1">
          <a:blip r:embed="rId8"/>
          <a:srcRect r="50353" b="50752"/>
          <a:stretch/>
        </p:blipFill>
        <p:spPr>
          <a:xfrm rot="5400000">
            <a:off x="3668804" y="1081253"/>
            <a:ext cx="583420" cy="748551"/>
          </a:xfrm>
          <a:prstGeom prst="rect">
            <a:avLst/>
          </a:prstGeom>
          <a:ln>
            <a:solidFill>
              <a:schemeClr val="tx1"/>
            </a:solidFill>
          </a:ln>
        </p:spPr>
      </p:pic>
      <p:pic>
        <p:nvPicPr>
          <p:cNvPr id="19" name="Picture 18">
            <a:extLst>
              <a:ext uri="{FF2B5EF4-FFF2-40B4-BE49-F238E27FC236}">
                <a16:creationId xmlns:a16="http://schemas.microsoft.com/office/drawing/2014/main" id="{6ECED1AD-4BFF-4D4E-866F-02E4928A80FD}"/>
              </a:ext>
            </a:extLst>
          </p:cNvPr>
          <p:cNvPicPr>
            <a:picLocks noChangeAspect="1"/>
          </p:cNvPicPr>
          <p:nvPr/>
        </p:nvPicPr>
        <p:blipFill rotWithShape="1">
          <a:blip r:embed="rId8"/>
          <a:srcRect r="50353" b="50752"/>
          <a:stretch/>
        </p:blipFill>
        <p:spPr>
          <a:xfrm rot="5400000">
            <a:off x="3841441" y="1325008"/>
            <a:ext cx="576678" cy="739901"/>
          </a:xfrm>
          <a:prstGeom prst="rect">
            <a:avLst/>
          </a:prstGeom>
          <a:ln>
            <a:solidFill>
              <a:schemeClr val="tx1"/>
            </a:solidFill>
          </a:ln>
        </p:spPr>
      </p:pic>
      <p:pic>
        <p:nvPicPr>
          <p:cNvPr id="17" name="Picture 16">
            <a:extLst>
              <a:ext uri="{FF2B5EF4-FFF2-40B4-BE49-F238E27FC236}">
                <a16:creationId xmlns:a16="http://schemas.microsoft.com/office/drawing/2014/main" id="{75392B7B-3874-864F-A1F1-C1D35982CC8B}"/>
              </a:ext>
            </a:extLst>
          </p:cNvPr>
          <p:cNvPicPr>
            <a:picLocks noChangeAspect="1"/>
          </p:cNvPicPr>
          <p:nvPr/>
        </p:nvPicPr>
        <p:blipFill rotWithShape="1">
          <a:blip r:embed="rId8"/>
          <a:srcRect r="50353" b="50752"/>
          <a:stretch/>
        </p:blipFill>
        <p:spPr>
          <a:xfrm rot="5400000">
            <a:off x="4034745" y="1532170"/>
            <a:ext cx="585405" cy="751098"/>
          </a:xfrm>
          <a:prstGeom prst="rect">
            <a:avLst/>
          </a:prstGeom>
          <a:ln>
            <a:solidFill>
              <a:schemeClr val="tx1"/>
            </a:solidFill>
          </a:ln>
        </p:spPr>
      </p:pic>
    </p:spTree>
    <p:extLst>
      <p:ext uri="{BB962C8B-B14F-4D97-AF65-F5344CB8AC3E}">
        <p14:creationId xmlns:p14="http://schemas.microsoft.com/office/powerpoint/2010/main" val="346495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692771"/>
          </a:xfrm>
          <a:prstGeom prst="rect">
            <a:avLst/>
          </a:prstGeom>
        </p:spPr>
        <p:txBody>
          <a:bodyPr wrap="square">
            <a:spAutoFit/>
          </a:bodyPr>
          <a:lstStyle/>
          <a:p>
            <a:pPr algn="ctr"/>
            <a:r>
              <a:rPr lang="en-US" sz="2600" b="1" dirty="0"/>
              <a:t>Prompt: </a:t>
            </a:r>
            <a:r>
              <a:rPr lang="en-US" sz="2600" dirty="0"/>
              <a:t>What is happening in this visual text? Provide evidence from the text to support your claim.</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0CC0099E-48B9-754E-A347-F43591FADE78}"/>
              </a:ext>
            </a:extLst>
          </p:cNvPr>
          <p:cNvPicPr>
            <a:picLocks noChangeAspect="1"/>
          </p:cNvPicPr>
          <p:nvPr/>
        </p:nvPicPr>
        <p:blipFill>
          <a:blip r:embed="rId5"/>
          <a:stretch>
            <a:fillRect/>
          </a:stretch>
        </p:blipFill>
        <p:spPr>
          <a:xfrm>
            <a:off x="1280395" y="1302466"/>
            <a:ext cx="6504913" cy="4926140"/>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26794"/>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506071"/>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165964" y="1810741"/>
            <a:ext cx="5057841" cy="4296656"/>
          </a:xfrm>
          <a:prstGeom prst="rect">
            <a:avLst/>
          </a:prstGeom>
          <a:solidFill>
            <a:schemeClr val="bg1"/>
          </a:solidFill>
          <a:ln w="50800">
            <a:solidFill>
              <a:srgbClr val="C00000"/>
            </a:solidFill>
            <a:miter lim="800000"/>
            <a:headEnd/>
            <a:tailEnd/>
          </a:ln>
        </p:spPr>
      </p:pic>
      <p:pic>
        <p:nvPicPr>
          <p:cNvPr id="16" name="Picture 15">
            <a:extLst>
              <a:ext uri="{FF2B5EF4-FFF2-40B4-BE49-F238E27FC236}">
                <a16:creationId xmlns:a16="http://schemas.microsoft.com/office/drawing/2014/main" id="{541C5190-8066-434D-A2D8-EF3A181ADC6F}"/>
              </a:ext>
            </a:extLst>
          </p:cNvPr>
          <p:cNvPicPr>
            <a:picLocks noChangeAspect="1"/>
          </p:cNvPicPr>
          <p:nvPr/>
        </p:nvPicPr>
        <p:blipFill>
          <a:blip r:embed="rId8"/>
          <a:stretch>
            <a:fillRect/>
          </a:stretch>
        </p:blipFill>
        <p:spPr>
          <a:xfrm>
            <a:off x="5445508" y="2820777"/>
            <a:ext cx="3554271" cy="2691633"/>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0" y="1744663"/>
            <a:ext cx="7543800" cy="4148137"/>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9</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FORTIFY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1525" y="39687"/>
            <a:ext cx="7543800" cy="855662"/>
          </a:xfrm>
        </p:spPr>
        <p:txBody>
          <a:bodyPr/>
          <a:lstStyle/>
          <a:p>
            <a:pPr algn="ctr"/>
            <a:r>
              <a:rPr lang="en-US" b="1" dirty="0">
                <a:solidFill>
                  <a:schemeClr val="tx1"/>
                </a:solidFill>
              </a:rPr>
              <a:t>Prompt and Response Starters</a:t>
            </a:r>
          </a:p>
        </p:txBody>
      </p:sp>
      <p:sp>
        <p:nvSpPr>
          <p:cNvPr id="6" name="Content Placeholder 2">
            <a:extLst>
              <a:ext uri="{FF2B5EF4-FFF2-40B4-BE49-F238E27FC236}">
                <a16:creationId xmlns:a16="http://schemas.microsoft.com/office/drawing/2014/main" id="{6D8BF879-1EED-2345-B0EA-49002073E89D}"/>
              </a:ext>
            </a:extLst>
          </p:cNvPr>
          <p:cNvSpPr txBox="1">
            <a:spLocks/>
          </p:cNvSpPr>
          <p:nvPr/>
        </p:nvSpPr>
        <p:spPr>
          <a:xfrm>
            <a:off x="342900" y="1114424"/>
            <a:ext cx="4140200" cy="5061857"/>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indent="0">
              <a:buFont typeface="Calibri" panose="020F0502020204030204" pitchFamily="34" charset="0"/>
              <a:buNone/>
            </a:pPr>
            <a:r>
              <a:rPr lang="en-US" sz="3500" b="1">
                <a:latin typeface="Calibri"/>
                <a:cs typeface="Calibri"/>
              </a:rPr>
              <a:t>Prompt Starters: </a:t>
            </a:r>
            <a:r>
              <a:rPr lang="en-US" sz="3500">
                <a:latin typeface="Calibri"/>
                <a:cs typeface="Calibri"/>
              </a:rPr>
              <a:t>	</a:t>
            </a:r>
          </a:p>
          <a:p>
            <a:r>
              <a:rPr lang="en-US" sz="2800">
                <a:latin typeface="Calibri"/>
                <a:cs typeface="Calibri"/>
              </a:rPr>
              <a:t>How do you know…?</a:t>
            </a:r>
          </a:p>
          <a:p>
            <a:endParaRPr lang="en-US" sz="2800">
              <a:latin typeface="Calibri"/>
              <a:cs typeface="Calibri"/>
            </a:endParaRPr>
          </a:p>
          <a:p>
            <a:r>
              <a:rPr lang="en-US" sz="2800">
                <a:latin typeface="Calibri"/>
                <a:cs typeface="Calibri"/>
              </a:rPr>
              <a:t>What is happening…?</a:t>
            </a:r>
          </a:p>
          <a:p>
            <a:endParaRPr lang="en-US" sz="2800">
              <a:latin typeface="Calibri"/>
              <a:cs typeface="Calibri"/>
            </a:endParaRPr>
          </a:p>
          <a:p>
            <a:r>
              <a:rPr lang="en-US" sz="2800">
                <a:latin typeface="Calibri"/>
                <a:cs typeface="Calibri"/>
              </a:rPr>
              <a:t>Where did you get that information?</a:t>
            </a:r>
          </a:p>
          <a:p>
            <a:endParaRPr lang="en-US" sz="2800">
              <a:latin typeface="Calibri"/>
              <a:cs typeface="Calibri"/>
            </a:endParaRPr>
          </a:p>
          <a:p>
            <a:r>
              <a:rPr lang="en-US" sz="2800">
                <a:latin typeface="Calibri"/>
                <a:cs typeface="Calibri"/>
              </a:rPr>
              <a:t>Show me in the text where…</a:t>
            </a:r>
          </a:p>
          <a:p>
            <a:pPr marL="0" indent="0">
              <a:buFont typeface="Calibri" panose="020F0502020204030204" pitchFamily="34" charset="0"/>
              <a:buNone/>
            </a:pPr>
            <a:r>
              <a:rPr lang="en-US" sz="3600">
                <a:latin typeface="Calibri"/>
                <a:cs typeface="Calibri"/>
              </a:rPr>
              <a:t>	</a:t>
            </a:r>
            <a:endParaRPr lang="en-US" sz="3600" dirty="0">
              <a:latin typeface="Calibri"/>
              <a:cs typeface="Calibri"/>
            </a:endParaRPr>
          </a:p>
        </p:txBody>
      </p:sp>
      <p:sp>
        <p:nvSpPr>
          <p:cNvPr id="7" name="Content Placeholder 2">
            <a:extLst>
              <a:ext uri="{FF2B5EF4-FFF2-40B4-BE49-F238E27FC236}">
                <a16:creationId xmlns:a16="http://schemas.microsoft.com/office/drawing/2014/main" id="{B9C7AEC5-16A0-6447-91AD-0404F8DC8814}"/>
              </a:ext>
            </a:extLst>
          </p:cNvPr>
          <p:cNvSpPr txBox="1">
            <a:spLocks/>
          </p:cNvSpPr>
          <p:nvPr/>
        </p:nvSpPr>
        <p:spPr>
          <a:xfrm>
            <a:off x="4718957" y="1139825"/>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I know because…</a:t>
            </a:r>
          </a:p>
          <a:p>
            <a:endParaRPr lang="en-US" sz="2800" dirty="0">
              <a:latin typeface="Calibri"/>
              <a:cs typeface="Calibri"/>
            </a:endParaRPr>
          </a:p>
          <a:p>
            <a:r>
              <a:rPr lang="en-US" sz="2800" dirty="0">
                <a:latin typeface="Calibri"/>
                <a:cs typeface="Calibri"/>
              </a:rPr>
              <a:t>I think ____, so____...</a:t>
            </a:r>
          </a:p>
          <a:p>
            <a:endParaRPr lang="en-US" sz="2800" dirty="0">
              <a:latin typeface="Calibri"/>
              <a:cs typeface="Calibri"/>
            </a:endParaRPr>
          </a:p>
          <a:p>
            <a:r>
              <a:rPr lang="en-US" sz="2800" dirty="0">
                <a:latin typeface="Calibri"/>
                <a:cs typeface="Calibri"/>
              </a:rPr>
              <a:t>I have seen this in…</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In the text…</a:t>
            </a:r>
          </a:p>
        </p:txBody>
      </p:sp>
    </p:spTree>
    <p:extLst>
      <p:ext uri="{BB962C8B-B14F-4D97-AF65-F5344CB8AC3E}">
        <p14:creationId xmlns:p14="http://schemas.microsoft.com/office/powerpoint/2010/main" val="86340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7A7320A6-5692-E241-A322-46D7081CE51B}"/>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358679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2941055"/>
            <a:ext cx="3014663"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B9C378CC-C86E-4246-8579-F9F0582C9E02}"/>
              </a:ext>
            </a:extLst>
          </p:cNvPr>
          <p:cNvPicPr>
            <a:picLocks noChangeAspect="1"/>
          </p:cNvPicPr>
          <p:nvPr/>
        </p:nvPicPr>
        <p:blipFill rotWithShape="1">
          <a:blip r:embed="rId4"/>
          <a:srcRect l="3551" t="896" r="1717" b="1266"/>
          <a:stretch/>
        </p:blipFill>
        <p:spPr>
          <a:xfrm rot="5400000">
            <a:off x="3853194" y="557938"/>
            <a:ext cx="4232555" cy="5909617"/>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8A875E0F-B23C-6A4E-92C6-6C889B9A9FEE}"/>
              </a:ext>
            </a:extLst>
          </p:cNvPr>
          <p:cNvPicPr>
            <a:picLocks noChangeAspect="1"/>
          </p:cNvPicPr>
          <p:nvPr/>
        </p:nvPicPr>
        <p:blipFill rotWithShape="1">
          <a:blip r:embed="rId6"/>
          <a:srcRect l="3551" t="896" r="1717" b="1266"/>
          <a:stretch/>
        </p:blipFill>
        <p:spPr>
          <a:xfrm rot="5400000">
            <a:off x="4204056" y="769317"/>
            <a:ext cx="3939709" cy="5500737"/>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E77072B3-80C3-984A-91D9-69A3604475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3818" y="392789"/>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68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93921"/>
          </a:xfrm>
          <a:prstGeom prst="rect">
            <a:avLst/>
          </a:prstGeom>
          <a:noFill/>
        </p:spPr>
        <p:txBody>
          <a:bodyPr wrap="square" rtlCol="0">
            <a:spAutoFit/>
          </a:bodyPr>
          <a:lstStyle/>
          <a:p>
            <a:r>
              <a:rPr lang="en-US" sz="1300" b="1" dirty="0"/>
              <a:t>Partner A: </a:t>
            </a:r>
            <a:r>
              <a:rPr lang="en-US" sz="1300" dirty="0"/>
              <a:t>What is happening in the visual text is that all kids are out on an environmental clean-up field trip with their class.  What do you think is happening in the visual text?</a:t>
            </a:r>
          </a:p>
          <a:p>
            <a:endParaRPr lang="en-US" sz="1300" dirty="0"/>
          </a:p>
          <a:p>
            <a:r>
              <a:rPr lang="en-US" sz="1300" b="1" dirty="0"/>
              <a:t>Partner A:  </a:t>
            </a:r>
            <a:r>
              <a:rPr lang="en-US" sz="1300" dirty="0"/>
              <a:t>I notice teenagers picking up trash in a field of grass.  All the teenagers are wearing T-shirts. I also notice there is a woman with a blue dress off to the side.  I think this is the teacher and she is supervising them.  What evidence are you using for your claim?</a:t>
            </a:r>
          </a:p>
          <a:p>
            <a:endParaRPr lang="en-US" sz="1300" b="1" dirty="0"/>
          </a:p>
          <a:p>
            <a:r>
              <a:rPr lang="en-US" sz="1300" b="1" dirty="0"/>
              <a:t>Partner A:</a:t>
            </a:r>
            <a:r>
              <a:rPr lang="en-US" sz="1300" dirty="0"/>
              <a:t> I notice the teenagers are wearing gloves and face masks. They also brought rakes and containers where they are placing the trash. I think this shows that they came prepared to clean up together as a group. Can you show me where you find evidence that supports that teenagers are collecting recyclable materials? </a:t>
            </a:r>
          </a:p>
          <a:p>
            <a:endParaRPr lang="en-US" sz="1300" dirty="0"/>
          </a:p>
          <a:p>
            <a:endParaRPr lang="en-US" sz="1300" dirty="0"/>
          </a:p>
          <a:p>
            <a:r>
              <a:rPr lang="en-US" sz="1300" b="1" dirty="0"/>
              <a:t>Partner A:</a:t>
            </a:r>
            <a:r>
              <a:rPr lang="en-US" sz="1300" dirty="0"/>
              <a:t> I think what is happening in the text is that a class of teenagers and their </a:t>
            </a:r>
            <a:r>
              <a:rPr lang="en-US" sz="1300" b="1" dirty="0"/>
              <a:t> </a:t>
            </a:r>
            <a:r>
              <a:rPr lang="en-US" sz="1300" dirty="0"/>
              <a:t>teacher are on an environmental clean-­up. </a:t>
            </a:r>
          </a:p>
          <a:p>
            <a:endParaRPr lang="en-US" sz="1300" dirty="0"/>
          </a:p>
        </p:txBody>
      </p:sp>
      <p:sp>
        <p:nvSpPr>
          <p:cNvPr id="5" name="TextBox 4"/>
          <p:cNvSpPr txBox="1"/>
          <p:nvPr/>
        </p:nvSpPr>
        <p:spPr>
          <a:xfrm>
            <a:off x="4591715" y="1052160"/>
            <a:ext cx="3619308" cy="5709255"/>
          </a:xfrm>
          <a:prstGeom prst="rect">
            <a:avLst/>
          </a:prstGeom>
          <a:noFill/>
        </p:spPr>
        <p:txBody>
          <a:bodyPr wrap="square" rtlCol="0">
            <a:spAutoFit/>
          </a:bodyPr>
          <a:lstStyle/>
          <a:p>
            <a:r>
              <a:rPr lang="en-US" sz="1400" b="1" dirty="0"/>
              <a:t>Partner B:  </a:t>
            </a:r>
            <a:r>
              <a:rPr lang="en-US" sz="1400" dirty="0"/>
              <a:t>An idea I have is that all the teenagers are out collecting recyclable materials with their class.  Can you provide some evidence from the text to support your claim? </a:t>
            </a:r>
          </a:p>
          <a:p>
            <a:endParaRPr lang="en-US" sz="1400" b="1" dirty="0"/>
          </a:p>
          <a:p>
            <a:r>
              <a:rPr lang="en-US" sz="1400" b="1" dirty="0"/>
              <a:t>Partner B: </a:t>
            </a:r>
            <a:r>
              <a:rPr lang="en-US" sz="1400" dirty="0"/>
              <a:t>Two students are placing items in the green bag while two more students are putting items into a blue bucket. I think they are placing items away to recycle them. What can you add to your claim? </a:t>
            </a:r>
          </a:p>
          <a:p>
            <a:endParaRPr lang="en-US" sz="1400" dirty="0"/>
          </a:p>
          <a:p>
            <a:endParaRPr lang="en-US" sz="1400" dirty="0"/>
          </a:p>
          <a:p>
            <a:r>
              <a:rPr lang="en-US" sz="1400" b="1" dirty="0"/>
              <a:t>Partner B:</a:t>
            </a:r>
            <a:r>
              <a:rPr lang="en-US" sz="1400" dirty="0"/>
              <a:t> There is a green and blue bucket. There is also a green bag. The teenagers are also bending over to pick up trash and to place it in the containers. I think they are sorting through the trash looking for recyclables. </a:t>
            </a:r>
          </a:p>
          <a:p>
            <a:endParaRPr lang="en-US" sz="1400" dirty="0"/>
          </a:p>
          <a:p>
            <a:endParaRPr lang="en-US" sz="1400" dirty="0"/>
          </a:p>
          <a:p>
            <a:r>
              <a:rPr lang="en-US" sz="1400" b="1" dirty="0"/>
              <a:t>Partner B</a:t>
            </a:r>
            <a:r>
              <a:rPr lang="en-US" sz="1400" dirty="0"/>
              <a:t>: Based on the evidence I cited from the visual text, I think the teacher is leading the class as they collect and sort materials for recycling.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60719" y="1183600"/>
            <a:ext cx="0" cy="50534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17838" y="-20554"/>
            <a:ext cx="8229600" cy="1001713"/>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90678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3397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7" y="204473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7" y="351831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7" y="5188558"/>
            <a:ext cx="1199599" cy="1048469"/>
          </a:xfrm>
          <a:prstGeom prst="rect">
            <a:avLst/>
          </a:prstGeom>
        </p:spPr>
      </p:pic>
    </p:spTree>
    <p:extLst>
      <p:ext uri="{BB962C8B-B14F-4D97-AF65-F5344CB8AC3E}">
        <p14:creationId xmlns:p14="http://schemas.microsoft.com/office/powerpoint/2010/main" val="122139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93921"/>
          </a:xfrm>
          <a:prstGeom prst="rect">
            <a:avLst/>
          </a:prstGeom>
          <a:noFill/>
        </p:spPr>
        <p:txBody>
          <a:bodyPr wrap="square" rtlCol="0">
            <a:spAutoFit/>
          </a:bodyPr>
          <a:lstStyle/>
          <a:p>
            <a:r>
              <a:rPr lang="en-US" sz="1300" b="1" dirty="0"/>
              <a:t>Partner A: </a:t>
            </a:r>
            <a:r>
              <a:rPr lang="en-US" sz="1300" dirty="0"/>
              <a:t>What is happening in the visual text is that all kids are out on an environmental clean-up field trip with their class.  What do you think is happening in the visual text?</a:t>
            </a:r>
          </a:p>
          <a:p>
            <a:endParaRPr lang="en-US" sz="1300" dirty="0"/>
          </a:p>
          <a:p>
            <a:r>
              <a:rPr lang="en-US" sz="1300" b="1" dirty="0"/>
              <a:t>Partner A:  </a:t>
            </a:r>
            <a:r>
              <a:rPr lang="en-US" sz="1300" dirty="0"/>
              <a:t>I notice teenagers picking up trash in a field of grass.  All the teenagers are wearing T-shirts. I also notice there is a woman with a blue dress off to the side.  I think this is the teacher and she is supervising them.  What evidence are you using for your claim?</a:t>
            </a:r>
          </a:p>
          <a:p>
            <a:endParaRPr lang="en-US" sz="1300" b="1" dirty="0"/>
          </a:p>
          <a:p>
            <a:r>
              <a:rPr lang="en-US" sz="1300" b="1" dirty="0"/>
              <a:t>Partner A:</a:t>
            </a:r>
            <a:r>
              <a:rPr lang="en-US" sz="1300" dirty="0"/>
              <a:t> I notice the teenagers are wearing gloves and face masks. They also brought rakes and containers where they are placing the trash. I think this shows that they came prepared to clean up together as a group. Can you show me where you find evidence that supports that teenagers are collecting recyclable materials? </a:t>
            </a:r>
          </a:p>
          <a:p>
            <a:endParaRPr lang="en-US" sz="1300" dirty="0"/>
          </a:p>
          <a:p>
            <a:endParaRPr lang="en-US" sz="1300" dirty="0"/>
          </a:p>
          <a:p>
            <a:r>
              <a:rPr lang="en-US" sz="1300" b="1" dirty="0"/>
              <a:t>Partner A:</a:t>
            </a:r>
            <a:r>
              <a:rPr lang="en-US" sz="1300" dirty="0"/>
              <a:t> I think what is happening in the text is that a class of teenagers and their </a:t>
            </a:r>
            <a:r>
              <a:rPr lang="en-US" sz="1300" b="1" dirty="0"/>
              <a:t> </a:t>
            </a:r>
            <a:r>
              <a:rPr lang="en-US" sz="1300" dirty="0"/>
              <a:t>teacher are on an environmental clean-­up. </a:t>
            </a:r>
          </a:p>
          <a:p>
            <a:endParaRPr lang="en-US" sz="1300" dirty="0"/>
          </a:p>
        </p:txBody>
      </p:sp>
      <p:sp>
        <p:nvSpPr>
          <p:cNvPr id="5" name="TextBox 4"/>
          <p:cNvSpPr txBox="1"/>
          <p:nvPr/>
        </p:nvSpPr>
        <p:spPr>
          <a:xfrm>
            <a:off x="4591715" y="1052160"/>
            <a:ext cx="3619308" cy="5709255"/>
          </a:xfrm>
          <a:prstGeom prst="rect">
            <a:avLst/>
          </a:prstGeom>
          <a:noFill/>
        </p:spPr>
        <p:txBody>
          <a:bodyPr wrap="square" rtlCol="0">
            <a:spAutoFit/>
          </a:bodyPr>
          <a:lstStyle/>
          <a:p>
            <a:r>
              <a:rPr lang="en-US" sz="1400" b="1" dirty="0"/>
              <a:t>Partner B:  </a:t>
            </a:r>
            <a:r>
              <a:rPr lang="en-US" sz="1400" dirty="0"/>
              <a:t>An idea I have is that all the teenagers are out collecting recyclable materials with their class.  Can you provide some evidence from the text to support your claim? </a:t>
            </a:r>
          </a:p>
          <a:p>
            <a:endParaRPr lang="en-US" sz="1400" b="1" dirty="0"/>
          </a:p>
          <a:p>
            <a:r>
              <a:rPr lang="en-US" sz="1400" b="1" dirty="0"/>
              <a:t>Partner B: </a:t>
            </a:r>
            <a:r>
              <a:rPr lang="en-US" sz="1400" dirty="0"/>
              <a:t>Two students are placing items in the green bag while two more students are putting items into a blue bucket. I think they are placing items away to recycle them. What can you add to your claim? </a:t>
            </a:r>
          </a:p>
          <a:p>
            <a:endParaRPr lang="en-US" sz="1400" dirty="0"/>
          </a:p>
          <a:p>
            <a:endParaRPr lang="en-US" sz="1400" dirty="0"/>
          </a:p>
          <a:p>
            <a:r>
              <a:rPr lang="en-US" sz="1400" b="1" dirty="0"/>
              <a:t>Partner B:</a:t>
            </a:r>
            <a:r>
              <a:rPr lang="en-US" sz="1400" dirty="0"/>
              <a:t> There is a green and blue bucket. There is also a green bag. The teenagers are also bending over to pick up trash and to place it in the containers. I think they are sorting through the trash looking for recyclables. </a:t>
            </a:r>
          </a:p>
          <a:p>
            <a:endParaRPr lang="en-US" sz="1400" dirty="0"/>
          </a:p>
          <a:p>
            <a:endParaRPr lang="en-US" sz="1400" dirty="0"/>
          </a:p>
          <a:p>
            <a:r>
              <a:rPr lang="en-US" sz="1400" b="1" dirty="0"/>
              <a:t>Partner B</a:t>
            </a:r>
            <a:r>
              <a:rPr lang="en-US" sz="1400" dirty="0"/>
              <a:t>: Based on the evidence I cited from the visual text, I think the teacher is leading the class as they collect and sort materials for recycling.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39688"/>
            <a:ext cx="8229600" cy="1001713"/>
          </a:xfrm>
        </p:spPr>
        <p:txBody>
          <a:bodyPr>
            <a:normAutofit/>
          </a:bodyPr>
          <a:lstStyle/>
          <a:p>
            <a:pPr algn="ctr"/>
            <a:r>
              <a:rPr lang="en-US" sz="2800" b="1" u="sng" dirty="0">
                <a:solidFill>
                  <a:schemeClr val="tx1"/>
                </a:solidFill>
              </a:rPr>
              <a:t>Understanding the Skill of FORTIFY</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80821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4181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8" y="207010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671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96395"/>
            <a:ext cx="1199599" cy="1048469"/>
          </a:xfrm>
          <a:prstGeom prst="rect">
            <a:avLst/>
          </a:prstGeom>
        </p:spPr>
      </p:pic>
      <p:cxnSp>
        <p:nvCxnSpPr>
          <p:cNvPr id="15" name="Straight Connector 14">
            <a:extLst>
              <a:ext uri="{FF2B5EF4-FFF2-40B4-BE49-F238E27FC236}">
                <a16:creationId xmlns:a16="http://schemas.microsoft.com/office/drawing/2014/main" id="{71679631-E578-0F4C-82EB-91006C59AB23}"/>
              </a:ext>
            </a:extLst>
          </p:cNvPr>
          <p:cNvCxnSpPr>
            <a:cxnSpLocks/>
          </p:cNvCxnSpPr>
          <p:nvPr/>
        </p:nvCxnSpPr>
        <p:spPr>
          <a:xfrm>
            <a:off x="2018967" y="2288004"/>
            <a:ext cx="129856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7D6290-CC06-C647-A003-1F2DC02C8799}"/>
              </a:ext>
            </a:extLst>
          </p:cNvPr>
          <p:cNvCxnSpPr>
            <a:cxnSpLocks/>
          </p:cNvCxnSpPr>
          <p:nvPr/>
        </p:nvCxnSpPr>
        <p:spPr>
          <a:xfrm>
            <a:off x="2394985" y="2667322"/>
            <a:ext cx="199963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035218-90FD-DB4E-9CF4-D3689D49D644}"/>
              </a:ext>
            </a:extLst>
          </p:cNvPr>
          <p:cNvCxnSpPr>
            <a:cxnSpLocks/>
          </p:cNvCxnSpPr>
          <p:nvPr/>
        </p:nvCxnSpPr>
        <p:spPr>
          <a:xfrm>
            <a:off x="1271028" y="2869709"/>
            <a:ext cx="309896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5AC53A-E38C-5E49-84E8-15435F6D46B2}"/>
              </a:ext>
            </a:extLst>
          </p:cNvPr>
          <p:cNvCxnSpPr>
            <a:cxnSpLocks/>
          </p:cNvCxnSpPr>
          <p:nvPr/>
        </p:nvCxnSpPr>
        <p:spPr>
          <a:xfrm>
            <a:off x="1301204" y="3062213"/>
            <a:ext cx="309896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C0AF38-49B2-A947-8AF4-7AB282D3C300}"/>
              </a:ext>
            </a:extLst>
          </p:cNvPr>
          <p:cNvCxnSpPr>
            <a:cxnSpLocks/>
          </p:cNvCxnSpPr>
          <p:nvPr/>
        </p:nvCxnSpPr>
        <p:spPr>
          <a:xfrm>
            <a:off x="1295652" y="3278416"/>
            <a:ext cx="254792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7DBBA8-10F1-F44F-8650-B87E5E9CD466}"/>
              </a:ext>
            </a:extLst>
          </p:cNvPr>
          <p:cNvCxnSpPr>
            <a:cxnSpLocks/>
          </p:cNvCxnSpPr>
          <p:nvPr/>
        </p:nvCxnSpPr>
        <p:spPr>
          <a:xfrm>
            <a:off x="3512204" y="3875791"/>
            <a:ext cx="8979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F772D01-FEF6-FB4E-8893-65CC4DADE445}"/>
              </a:ext>
            </a:extLst>
          </p:cNvPr>
          <p:cNvCxnSpPr>
            <a:cxnSpLocks/>
          </p:cNvCxnSpPr>
          <p:nvPr/>
        </p:nvCxnSpPr>
        <p:spPr>
          <a:xfrm>
            <a:off x="5465267" y="2583696"/>
            <a:ext cx="93610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E55CDA-1C62-D645-BF88-39CA3F316B44}"/>
              </a:ext>
            </a:extLst>
          </p:cNvPr>
          <p:cNvCxnSpPr>
            <a:cxnSpLocks/>
          </p:cNvCxnSpPr>
          <p:nvPr/>
        </p:nvCxnSpPr>
        <p:spPr>
          <a:xfrm>
            <a:off x="4653442" y="3239085"/>
            <a:ext cx="333631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9A0910A-1A31-2B43-B7BB-A1EF18241F99}"/>
              </a:ext>
            </a:extLst>
          </p:cNvPr>
          <p:cNvCxnSpPr>
            <a:cxnSpLocks/>
          </p:cNvCxnSpPr>
          <p:nvPr/>
        </p:nvCxnSpPr>
        <p:spPr>
          <a:xfrm>
            <a:off x="4683418" y="3433447"/>
            <a:ext cx="309896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BE75D9F-2F75-6743-9F5E-9A2D9A90AA0B}"/>
              </a:ext>
            </a:extLst>
          </p:cNvPr>
          <p:cNvCxnSpPr>
            <a:cxnSpLocks/>
          </p:cNvCxnSpPr>
          <p:nvPr/>
        </p:nvCxnSpPr>
        <p:spPr>
          <a:xfrm>
            <a:off x="7044105" y="3015719"/>
            <a:ext cx="73827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2E83A1-AAD1-314D-A9C4-88EEE2E208EA}"/>
              </a:ext>
            </a:extLst>
          </p:cNvPr>
          <p:cNvCxnSpPr>
            <a:cxnSpLocks/>
          </p:cNvCxnSpPr>
          <p:nvPr/>
        </p:nvCxnSpPr>
        <p:spPr>
          <a:xfrm>
            <a:off x="2018967" y="3678523"/>
            <a:ext cx="55012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013299-3A33-E64E-A11F-18FBDAB6C1CA}"/>
              </a:ext>
            </a:extLst>
          </p:cNvPr>
          <p:cNvCxnSpPr>
            <a:cxnSpLocks/>
          </p:cNvCxnSpPr>
          <p:nvPr/>
        </p:nvCxnSpPr>
        <p:spPr>
          <a:xfrm>
            <a:off x="1244568" y="4089662"/>
            <a:ext cx="309896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7A9B07-CBB1-AC46-B050-7A6E6630346C}"/>
              </a:ext>
            </a:extLst>
          </p:cNvPr>
          <p:cNvCxnSpPr>
            <a:cxnSpLocks/>
          </p:cNvCxnSpPr>
          <p:nvPr/>
        </p:nvCxnSpPr>
        <p:spPr>
          <a:xfrm>
            <a:off x="1279592" y="4271176"/>
            <a:ext cx="39422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72AB843-7017-0B4A-A869-9FF416DC99DB}"/>
              </a:ext>
            </a:extLst>
          </p:cNvPr>
          <p:cNvCxnSpPr>
            <a:cxnSpLocks/>
          </p:cNvCxnSpPr>
          <p:nvPr/>
        </p:nvCxnSpPr>
        <p:spPr>
          <a:xfrm>
            <a:off x="1295652" y="4672967"/>
            <a:ext cx="281914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222E0-3F2D-C240-A480-9A2B1A462EFC}"/>
              </a:ext>
            </a:extLst>
          </p:cNvPr>
          <p:cNvCxnSpPr>
            <a:cxnSpLocks/>
          </p:cNvCxnSpPr>
          <p:nvPr/>
        </p:nvCxnSpPr>
        <p:spPr>
          <a:xfrm>
            <a:off x="1271028" y="4887701"/>
            <a:ext cx="284377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354A35-1C2B-274B-ABB0-3AC13E5584BB}"/>
              </a:ext>
            </a:extLst>
          </p:cNvPr>
          <p:cNvCxnSpPr>
            <a:cxnSpLocks/>
          </p:cNvCxnSpPr>
          <p:nvPr/>
        </p:nvCxnSpPr>
        <p:spPr>
          <a:xfrm>
            <a:off x="1279592" y="5056664"/>
            <a:ext cx="283520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B930AC-635F-3145-A3E6-712F955C2B45}"/>
              </a:ext>
            </a:extLst>
          </p:cNvPr>
          <p:cNvCxnSpPr>
            <a:cxnSpLocks/>
          </p:cNvCxnSpPr>
          <p:nvPr/>
        </p:nvCxnSpPr>
        <p:spPr>
          <a:xfrm>
            <a:off x="5558966" y="4089662"/>
            <a:ext cx="219344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095BFA4-9A74-884D-A82B-15EB9D15FBF5}"/>
              </a:ext>
            </a:extLst>
          </p:cNvPr>
          <p:cNvCxnSpPr>
            <a:cxnSpLocks/>
          </p:cNvCxnSpPr>
          <p:nvPr/>
        </p:nvCxnSpPr>
        <p:spPr>
          <a:xfrm>
            <a:off x="4683542" y="4287032"/>
            <a:ext cx="309884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CCE2D4-2A63-4B45-8847-C8A26B5CF1AA}"/>
              </a:ext>
            </a:extLst>
          </p:cNvPr>
          <p:cNvCxnSpPr>
            <a:cxnSpLocks/>
          </p:cNvCxnSpPr>
          <p:nvPr/>
        </p:nvCxnSpPr>
        <p:spPr>
          <a:xfrm>
            <a:off x="4653442" y="4495179"/>
            <a:ext cx="3336315" cy="276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A7A36D-E225-CC48-8E85-5B1BC01617A5}"/>
              </a:ext>
            </a:extLst>
          </p:cNvPr>
          <p:cNvCxnSpPr>
            <a:cxnSpLocks/>
          </p:cNvCxnSpPr>
          <p:nvPr/>
        </p:nvCxnSpPr>
        <p:spPr>
          <a:xfrm>
            <a:off x="4704336" y="4709256"/>
            <a:ext cx="145987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FE13E1-B746-7943-9DBC-EDB64A2EBE1E}"/>
              </a:ext>
            </a:extLst>
          </p:cNvPr>
          <p:cNvCxnSpPr>
            <a:cxnSpLocks/>
          </p:cNvCxnSpPr>
          <p:nvPr/>
        </p:nvCxnSpPr>
        <p:spPr>
          <a:xfrm>
            <a:off x="4114800" y="4486240"/>
            <a:ext cx="29531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24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D0E588CD-1034-F44F-AC31-4F05DFA5AD35}"/>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224598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52FD6A2A-195B-5048-BF78-676677EDAD9D}"/>
              </a:ext>
            </a:extLst>
          </p:cNvPr>
          <p:cNvPicPr>
            <a:picLocks noChangeAspect="1"/>
          </p:cNvPicPr>
          <p:nvPr/>
        </p:nvPicPr>
        <p:blipFill rotWithShape="1">
          <a:blip r:embed="rId6"/>
          <a:srcRect l="3551" t="896" r="1717" b="1266"/>
          <a:stretch/>
        </p:blipFill>
        <p:spPr>
          <a:xfrm rot="5400000">
            <a:off x="4134661" y="631174"/>
            <a:ext cx="3971499" cy="5545124"/>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F1395BD4-FEE3-0247-AAA3-306690F9BB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3818" y="362999"/>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1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416868"/>
          </a:xfrm>
          <a:prstGeom prst="rect">
            <a:avLst/>
          </a:prstGeom>
          <a:noFill/>
        </p:spPr>
        <p:txBody>
          <a:bodyPr wrap="square" rtlCol="0">
            <a:spAutoFit/>
          </a:bodyPr>
          <a:lstStyle/>
          <a:p>
            <a:r>
              <a:rPr lang="en-US" sz="1700" b="1" dirty="0"/>
              <a:t>Partner A: </a:t>
            </a:r>
            <a:r>
              <a:rPr lang="en-US" dirty="0"/>
              <a:t>The kids are cleaning up a soccer field. What is happening in the visual text? </a:t>
            </a:r>
            <a:endParaRPr lang="en-US" sz="1600" dirty="0"/>
          </a:p>
          <a:p>
            <a:endParaRPr lang="en-US" sz="1700" dirty="0"/>
          </a:p>
          <a:p>
            <a:endParaRPr lang="en-US" sz="1700" dirty="0"/>
          </a:p>
          <a:p>
            <a:r>
              <a:rPr lang="en-US" sz="1700" b="1" dirty="0"/>
              <a:t>Partner A: </a:t>
            </a:r>
            <a:r>
              <a:rPr lang="en-US" dirty="0"/>
              <a:t>I see a lot of trash</a:t>
            </a:r>
            <a:r>
              <a:rPr lang="en-US" b="1" dirty="0"/>
              <a:t>. </a:t>
            </a:r>
            <a:br>
              <a:rPr lang="en-US" b="1" dirty="0"/>
            </a:br>
            <a:endParaRPr lang="en-US" sz="1600" dirty="0"/>
          </a:p>
          <a:p>
            <a:endParaRPr lang="en-US" sz="1700" b="1" dirty="0"/>
          </a:p>
          <a:p>
            <a:endParaRPr lang="en-US" sz="1700" b="1" dirty="0"/>
          </a:p>
          <a:p>
            <a:endParaRPr lang="en-US" sz="1700" b="1" dirty="0"/>
          </a:p>
          <a:p>
            <a:r>
              <a:rPr lang="en-US" sz="1700" b="1" dirty="0"/>
              <a:t>Partner A: </a:t>
            </a:r>
            <a:r>
              <a:rPr lang="en-US" dirty="0"/>
              <a:t>There is so much trash and it looks disgusting. </a:t>
            </a:r>
            <a:endParaRPr lang="en-US" sz="1600" dirty="0"/>
          </a:p>
          <a:p>
            <a:endParaRPr lang="en-US" sz="1700" dirty="0"/>
          </a:p>
          <a:p>
            <a:endParaRPr lang="en-US" sz="1700" dirty="0"/>
          </a:p>
          <a:p>
            <a:endParaRPr lang="en-US" sz="1700" dirty="0"/>
          </a:p>
          <a:p>
            <a:endParaRPr lang="en-US" sz="1700" b="1" dirty="0"/>
          </a:p>
          <a:p>
            <a:r>
              <a:rPr lang="en-US" sz="1700" b="1" dirty="0"/>
              <a:t>Partner A: </a:t>
            </a:r>
            <a:r>
              <a:rPr lang="en-US" dirty="0"/>
              <a:t>Why do they have gloves?</a:t>
            </a:r>
            <a:br>
              <a:rPr lang="en-US" dirty="0"/>
            </a:br>
            <a:endParaRPr lang="en-US" sz="1600" dirty="0"/>
          </a:p>
          <a:p>
            <a:endParaRPr lang="en-US" sz="1700" dirty="0"/>
          </a:p>
        </p:txBody>
      </p:sp>
      <p:sp>
        <p:nvSpPr>
          <p:cNvPr id="5" name="TextBox 4"/>
          <p:cNvSpPr txBox="1"/>
          <p:nvPr/>
        </p:nvSpPr>
        <p:spPr>
          <a:xfrm>
            <a:off x="4732636" y="1156203"/>
            <a:ext cx="3619308" cy="5355312"/>
          </a:xfrm>
          <a:prstGeom prst="rect">
            <a:avLst/>
          </a:prstGeom>
          <a:noFill/>
        </p:spPr>
        <p:txBody>
          <a:bodyPr wrap="square" rtlCol="0">
            <a:spAutoFit/>
          </a:bodyPr>
          <a:lstStyle/>
          <a:p>
            <a:r>
              <a:rPr lang="en-US" b="1" dirty="0"/>
              <a:t>Partner B: </a:t>
            </a:r>
            <a:r>
              <a:rPr lang="en-US" dirty="0"/>
              <a:t>I see a bunch of kids. Now you go. </a:t>
            </a:r>
            <a:br>
              <a:rPr lang="en-US" dirty="0"/>
            </a:br>
            <a:endParaRPr lang="en-US" dirty="0"/>
          </a:p>
          <a:p>
            <a:endParaRPr lang="en-US" b="1" dirty="0"/>
          </a:p>
          <a:p>
            <a:endParaRPr lang="en-US" b="1" dirty="0"/>
          </a:p>
          <a:p>
            <a:endParaRPr lang="en-US" b="1" dirty="0"/>
          </a:p>
          <a:p>
            <a:r>
              <a:rPr lang="en-US" b="1" dirty="0"/>
              <a:t>Partner B: </a:t>
            </a:r>
            <a:r>
              <a:rPr lang="en-US" dirty="0"/>
              <a:t>Kids have buckets and rakes.</a:t>
            </a:r>
            <a:br>
              <a:rPr lang="en-US" dirty="0"/>
            </a:br>
            <a:endParaRPr lang="en-US" dirty="0"/>
          </a:p>
          <a:p>
            <a:endParaRPr lang="en-US" dirty="0"/>
          </a:p>
          <a:p>
            <a:endParaRPr lang="en-US" dirty="0"/>
          </a:p>
          <a:p>
            <a:r>
              <a:rPr lang="en-US" b="1" dirty="0"/>
              <a:t>Partner B: </a:t>
            </a:r>
            <a:r>
              <a:rPr lang="en-US" dirty="0"/>
              <a:t>Their shoes will get dirty. </a:t>
            </a:r>
          </a:p>
          <a:p>
            <a:endParaRPr lang="en-US" dirty="0"/>
          </a:p>
          <a:p>
            <a:endParaRPr lang="en-US" dirty="0"/>
          </a:p>
          <a:p>
            <a:endParaRPr lang="en-US" dirty="0"/>
          </a:p>
          <a:p>
            <a:r>
              <a:rPr lang="en-US" b="1" dirty="0"/>
              <a:t>Partner B</a:t>
            </a:r>
            <a:r>
              <a:rPr lang="en-US" dirty="0"/>
              <a:t>: I think they have gloves so they don’t get dirty. </a:t>
            </a:r>
          </a:p>
          <a:p>
            <a:endParaRPr lang="en-US"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91715" y="1183600"/>
            <a:ext cx="0" cy="49710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377" y="56362"/>
            <a:ext cx="8229600" cy="1001713"/>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29689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88228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1221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9977"/>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2" y="362349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2" y="5106149"/>
            <a:ext cx="1199599" cy="1048469"/>
          </a:xfrm>
          <a:prstGeom prst="rect">
            <a:avLst/>
          </a:prstGeom>
        </p:spPr>
      </p:pic>
    </p:spTree>
    <p:extLst>
      <p:ext uri="{BB962C8B-B14F-4D97-AF65-F5344CB8AC3E}">
        <p14:creationId xmlns:p14="http://schemas.microsoft.com/office/powerpoint/2010/main" val="14196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404D7E83-720D-EC4D-A005-F484B4236F94}"/>
              </a:ext>
            </a:extLst>
          </p:cNvPr>
          <p:cNvPicPr>
            <a:picLocks noChangeAspect="1"/>
          </p:cNvPicPr>
          <p:nvPr/>
        </p:nvPicPr>
        <p:blipFill>
          <a:blip r:embed="rId3"/>
          <a:stretch>
            <a:fillRect/>
          </a:stretch>
        </p:blipFill>
        <p:spPr>
          <a:xfrm>
            <a:off x="4213839" y="340963"/>
            <a:ext cx="4520927" cy="5850610"/>
          </a:xfrm>
          <a:prstGeom prst="rect">
            <a:avLst/>
          </a:prstGeom>
          <a:ln w="57150">
            <a:solidFill>
              <a:schemeClr val="tx1"/>
            </a:solidFill>
          </a:ln>
        </p:spPr>
      </p:pic>
      <p:sp>
        <p:nvSpPr>
          <p:cNvPr id="6" name="TextBox 5">
            <a:extLst>
              <a:ext uri="{FF2B5EF4-FFF2-40B4-BE49-F238E27FC236}">
                <a16:creationId xmlns:a16="http://schemas.microsoft.com/office/drawing/2014/main" id="{1D386966-1945-C549-A8A5-901E0C5C5EED}"/>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40-41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8587" y="2832096"/>
            <a:ext cx="3000375"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a:extLst>
              <a:ext uri="{FF2B5EF4-FFF2-40B4-BE49-F238E27FC236}">
                <a16:creationId xmlns:a16="http://schemas.microsoft.com/office/drawing/2014/main" id="{E874B719-B985-8B48-9329-64D839BED443}"/>
              </a:ext>
            </a:extLst>
          </p:cNvPr>
          <p:cNvPicPr>
            <a:picLocks noChangeAspect="1"/>
          </p:cNvPicPr>
          <p:nvPr/>
        </p:nvPicPr>
        <p:blipFill>
          <a:blip r:embed="rId4"/>
          <a:stretch>
            <a:fillRect/>
          </a:stretch>
        </p:blipFill>
        <p:spPr>
          <a:xfrm>
            <a:off x="3252949" y="1328340"/>
            <a:ext cx="5718875" cy="4330878"/>
          </a:xfrm>
          <a:prstGeom prst="rect">
            <a:avLst/>
          </a:prstGeom>
          <a:ln w="5715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FORTIFY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10</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A2D7603A-33BF-3B48-A78A-59C9C7714CAC}"/>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906685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685684" y="342113"/>
            <a:ext cx="5270979" cy="1831271"/>
          </a:xfrm>
          <a:prstGeom prst="rect">
            <a:avLst/>
          </a:prstGeom>
        </p:spPr>
        <p:txBody>
          <a:bodyPr wrap="square">
            <a:spAutoFit/>
          </a:bodyPr>
          <a:lstStyle/>
          <a:p>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420" y="531659"/>
            <a:ext cx="1593680" cy="133009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80D7D6DD-79E6-394B-9F7D-051D155B0EF1}"/>
              </a:ext>
            </a:extLst>
          </p:cNvPr>
          <p:cNvPicPr>
            <a:picLocks noChangeAspect="1"/>
          </p:cNvPicPr>
          <p:nvPr/>
        </p:nvPicPr>
        <p:blipFill>
          <a:blip r:embed="rId4"/>
          <a:stretch>
            <a:fillRect/>
          </a:stretch>
        </p:blipFill>
        <p:spPr>
          <a:xfrm>
            <a:off x="346048" y="2513172"/>
            <a:ext cx="8534767" cy="2816473"/>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4476" y="13226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105" y="1329137"/>
            <a:ext cx="1445364" cy="1648785"/>
          </a:xfrm>
          <a:prstGeom prst="rect">
            <a:avLst/>
          </a:prstGeom>
        </p:spPr>
      </p:pic>
      <p:sp>
        <p:nvSpPr>
          <p:cNvPr id="8" name="Rectangle 7"/>
          <p:cNvSpPr/>
          <p:nvPr/>
        </p:nvSpPr>
        <p:spPr>
          <a:xfrm>
            <a:off x="4185737" y="25452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12CACD18-0583-7947-ACA4-9FF2F20DC0C7}"/>
              </a:ext>
            </a:extLst>
          </p:cNvPr>
          <p:cNvPicPr>
            <a:picLocks noChangeAspect="1"/>
          </p:cNvPicPr>
          <p:nvPr/>
        </p:nvPicPr>
        <p:blipFill>
          <a:blip r:embed="rId6"/>
          <a:stretch>
            <a:fillRect/>
          </a:stretch>
        </p:blipFill>
        <p:spPr>
          <a:xfrm>
            <a:off x="374541" y="3234899"/>
            <a:ext cx="8523141" cy="2812637"/>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5AC168E1-CA98-5F46-93F4-F55479A1F0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3124" y="922737"/>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3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93921"/>
          </a:xfrm>
          <a:prstGeom prst="rect">
            <a:avLst/>
          </a:prstGeom>
          <a:noFill/>
        </p:spPr>
        <p:txBody>
          <a:bodyPr wrap="square" rtlCol="0">
            <a:spAutoFit/>
          </a:bodyPr>
          <a:lstStyle/>
          <a:p>
            <a:r>
              <a:rPr lang="en-US" sz="1300" b="1" dirty="0"/>
              <a:t>Partner A: </a:t>
            </a:r>
            <a:r>
              <a:rPr lang="en-US" sz="1300" dirty="0"/>
              <a:t>I think what is happening in the visual text is that people are walking in a parade through town. What do you think is</a:t>
            </a:r>
            <a:r>
              <a:rPr lang="en-US" sz="1300" b="1" dirty="0"/>
              <a:t> </a:t>
            </a:r>
            <a:r>
              <a:rPr lang="en-US" sz="1300" dirty="0"/>
              <a:t>happening in the visual text? </a:t>
            </a:r>
          </a:p>
          <a:p>
            <a:endParaRPr lang="en-US" sz="1300" dirty="0"/>
          </a:p>
          <a:p>
            <a:r>
              <a:rPr lang="en-US" sz="1300" b="1" dirty="0"/>
              <a:t>Partner A: </a:t>
            </a:r>
            <a:r>
              <a:rPr lang="en-US" sz="1300" dirty="0"/>
              <a:t>I notice the women and children are wearing fancy gowns. The men are wearing their black suits and top hats. I think they are all part of the parade and they are showing off their fancy clothes. What evidence can you add to support your claim about the political campaign? </a:t>
            </a:r>
          </a:p>
          <a:p>
            <a:endParaRPr lang="en-US" sz="1300" b="1" dirty="0"/>
          </a:p>
          <a:p>
            <a:r>
              <a:rPr lang="en-US" sz="1300" b="1" dirty="0"/>
              <a:t>Partner A: </a:t>
            </a:r>
            <a:r>
              <a:rPr lang="en-US" sz="1300" dirty="0"/>
              <a:t>I also notice there are balloons and vendors. There are also people wearing costumes. For example, the woman in the skeleton dress. I think they are providing entertainment for the people watching the parade. What additional evidence can you add to support your claim? </a:t>
            </a:r>
          </a:p>
          <a:p>
            <a:endParaRPr lang="en-US" sz="1300" dirty="0"/>
          </a:p>
          <a:p>
            <a:r>
              <a:rPr lang="en-US" sz="1300" b="1" dirty="0"/>
              <a:t>Partner A:</a:t>
            </a:r>
            <a:r>
              <a:rPr lang="en-US" sz="1300" dirty="0"/>
              <a:t> I think the people in the fancy clothes and costumes are walking in the parade. I think they are making the parade entertaining by showing off their clothes and costumes. </a:t>
            </a:r>
          </a:p>
          <a:p>
            <a:endParaRPr lang="en-US" sz="1300" dirty="0"/>
          </a:p>
        </p:txBody>
      </p:sp>
      <p:sp>
        <p:nvSpPr>
          <p:cNvPr id="5" name="TextBox 4"/>
          <p:cNvSpPr txBox="1"/>
          <p:nvPr/>
        </p:nvSpPr>
        <p:spPr>
          <a:xfrm>
            <a:off x="4591715" y="1052160"/>
            <a:ext cx="3619308" cy="5493812"/>
          </a:xfrm>
          <a:prstGeom prst="rect">
            <a:avLst/>
          </a:prstGeom>
          <a:noFill/>
        </p:spPr>
        <p:txBody>
          <a:bodyPr wrap="square" rtlCol="0">
            <a:spAutoFit/>
          </a:bodyPr>
          <a:lstStyle/>
          <a:p>
            <a:r>
              <a:rPr lang="en-US" sz="1350" b="1" dirty="0"/>
              <a:t>Partner B: </a:t>
            </a:r>
            <a:r>
              <a:rPr lang="en-US" sz="1350" dirty="0"/>
              <a:t>I think what is happening is that people are on a political campaign for an election. How can you support your claim </a:t>
            </a:r>
            <a:r>
              <a:rPr lang="en-US" sz="1350" b="1" dirty="0"/>
              <a:t> </a:t>
            </a:r>
            <a:r>
              <a:rPr lang="en-US" sz="1350" dirty="0"/>
              <a:t>about the parade with evidence from the text? </a:t>
            </a:r>
          </a:p>
          <a:p>
            <a:endParaRPr lang="en-US" sz="1350" b="1" dirty="0"/>
          </a:p>
          <a:p>
            <a:r>
              <a:rPr lang="en-US" sz="1350" b="1" dirty="0"/>
              <a:t>Partner B:</a:t>
            </a:r>
            <a:r>
              <a:rPr lang="en-US" sz="1350" dirty="0"/>
              <a:t> There is a hot air balloon with a person in it. There are initials “RM” on the hot air balloon. I think this is the person for whom they are campaigning and he is looking for supporters. How can you further support your claim with evidence? </a:t>
            </a:r>
          </a:p>
          <a:p>
            <a:endParaRPr lang="en-US" sz="1350" dirty="0"/>
          </a:p>
          <a:p>
            <a:endParaRPr lang="en-US" sz="1350" dirty="0"/>
          </a:p>
          <a:p>
            <a:r>
              <a:rPr lang="en-US" sz="1350" b="1" dirty="0"/>
              <a:t>Partner B: </a:t>
            </a:r>
            <a:r>
              <a:rPr lang="en-US" sz="1350" dirty="0"/>
              <a:t>I want to add that there are Mexican flags. There is a man wearing a log of medals on his suit. I also see someone placing a laurel on that man’s head. I think that he is also getting elected. </a:t>
            </a:r>
          </a:p>
          <a:p>
            <a:endParaRPr lang="en-US" sz="1350" dirty="0"/>
          </a:p>
          <a:p>
            <a:r>
              <a:rPr lang="en-US" sz="1350" b="1" dirty="0"/>
              <a:t>Partner B</a:t>
            </a:r>
            <a:r>
              <a:rPr lang="en-US" sz="1350" dirty="0"/>
              <a:t>: Based on the evidence I cited from the visual text, I think what is happening is that the people are attending a political rally in support of the man wearing the medals on his suit. I think he is an elected official or a candidate who wants to be elected. </a:t>
            </a:r>
          </a:p>
          <a:p>
            <a:endParaRPr lang="en-US" sz="135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29723" y="1183600"/>
            <a:ext cx="0" cy="50181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50803"/>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9267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3360" y="496515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387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663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9393"/>
            <a:ext cx="1199599" cy="1048469"/>
          </a:xfrm>
          <a:prstGeom prst="rect">
            <a:avLst/>
          </a:prstGeom>
        </p:spPr>
      </p:pic>
    </p:spTree>
    <p:extLst>
      <p:ext uri="{BB962C8B-B14F-4D97-AF65-F5344CB8AC3E}">
        <p14:creationId xmlns:p14="http://schemas.microsoft.com/office/powerpoint/2010/main" val="299926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D7D810C0-CB1E-9B4D-83CB-F5E3BFE3E7D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68537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4476" y="13226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105" y="1329137"/>
            <a:ext cx="1445364" cy="1648785"/>
          </a:xfrm>
          <a:prstGeom prst="rect">
            <a:avLst/>
          </a:prstGeom>
        </p:spPr>
      </p:pic>
      <p:sp>
        <p:nvSpPr>
          <p:cNvPr id="8" name="Rectangle 7"/>
          <p:cNvSpPr/>
          <p:nvPr/>
        </p:nvSpPr>
        <p:spPr>
          <a:xfrm>
            <a:off x="4185737" y="25452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12CACD18-0583-7947-ACA4-9FF2F20DC0C7}"/>
              </a:ext>
            </a:extLst>
          </p:cNvPr>
          <p:cNvPicPr>
            <a:picLocks noChangeAspect="1"/>
          </p:cNvPicPr>
          <p:nvPr/>
        </p:nvPicPr>
        <p:blipFill>
          <a:blip r:embed="rId6"/>
          <a:stretch>
            <a:fillRect/>
          </a:stretch>
        </p:blipFill>
        <p:spPr>
          <a:xfrm>
            <a:off x="374541" y="3234899"/>
            <a:ext cx="8523141" cy="2812637"/>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28DEC129-4995-4E43-AF07-11093C736E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3124" y="1168417"/>
            <a:ext cx="812800" cy="812800"/>
          </a:xfrm>
          <a:prstGeom prst="rect">
            <a:avLst/>
          </a:prstGeom>
          <a:ln>
            <a:solidFill>
              <a:schemeClr val="accent1"/>
            </a:solidFill>
          </a:ln>
        </p:spPr>
      </p:pic>
    </p:spTree>
    <p:extLst>
      <p:ext uri="{BB962C8B-B14F-4D97-AF65-F5344CB8AC3E}">
        <p14:creationId xmlns:p14="http://schemas.microsoft.com/office/powerpoint/2010/main" val="180791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509200"/>
          </a:xfrm>
          <a:prstGeom prst="rect">
            <a:avLst/>
          </a:prstGeom>
          <a:noFill/>
        </p:spPr>
        <p:txBody>
          <a:bodyPr wrap="square" rtlCol="0">
            <a:spAutoFit/>
          </a:bodyPr>
          <a:lstStyle/>
          <a:p>
            <a:r>
              <a:rPr lang="en-US" sz="1700" b="1" dirty="0"/>
              <a:t>Partner A: </a:t>
            </a:r>
            <a:r>
              <a:rPr lang="en-US" dirty="0"/>
              <a:t>I notice the people in the street having fun. They are on a Halloween parade. What do you notice? </a:t>
            </a:r>
            <a:endParaRPr lang="en-US" sz="1600" dirty="0"/>
          </a:p>
          <a:p>
            <a:endParaRPr lang="en-US" sz="1700" dirty="0"/>
          </a:p>
          <a:p>
            <a:r>
              <a:rPr lang="en-US" sz="1700" b="1" dirty="0"/>
              <a:t>Partner A: </a:t>
            </a:r>
            <a:r>
              <a:rPr lang="en-US" dirty="0"/>
              <a:t>I notice costumes and people wearing gowns, suits and some wearing regular clothes. What do you notice? </a:t>
            </a:r>
            <a:endParaRPr lang="en-US" sz="1600" dirty="0"/>
          </a:p>
          <a:p>
            <a:endParaRPr lang="en-US" sz="1700" b="1" dirty="0"/>
          </a:p>
          <a:p>
            <a:endParaRPr lang="en-US" sz="1700" b="1" dirty="0"/>
          </a:p>
          <a:p>
            <a:r>
              <a:rPr lang="en-US" sz="1700" b="1" dirty="0"/>
              <a:t>Partner A: </a:t>
            </a:r>
            <a:r>
              <a:rPr lang="en-US" dirty="0"/>
              <a:t>I know people are in costume. </a:t>
            </a:r>
            <a:endParaRPr lang="en-US" sz="1600" dirty="0"/>
          </a:p>
          <a:p>
            <a:endParaRPr lang="en-US" sz="1700" dirty="0"/>
          </a:p>
          <a:p>
            <a:endParaRPr lang="en-US" sz="1700" dirty="0"/>
          </a:p>
          <a:p>
            <a:r>
              <a:rPr lang="en-US" sz="1700" b="1" dirty="0"/>
              <a:t>Partner A: </a:t>
            </a:r>
            <a:r>
              <a:rPr lang="en-US" dirty="0"/>
              <a:t>I see that people are just standing around and I see balloons.</a:t>
            </a:r>
            <a:br>
              <a:rPr lang="en-US" dirty="0"/>
            </a:br>
            <a:endParaRPr lang="en-US" sz="1600" dirty="0"/>
          </a:p>
          <a:p>
            <a:endParaRPr lang="en-US" sz="1700" dirty="0"/>
          </a:p>
        </p:txBody>
      </p:sp>
      <p:sp>
        <p:nvSpPr>
          <p:cNvPr id="5" name="TextBox 4"/>
          <p:cNvSpPr txBox="1"/>
          <p:nvPr/>
        </p:nvSpPr>
        <p:spPr>
          <a:xfrm>
            <a:off x="4591715" y="1052160"/>
            <a:ext cx="3619308" cy="5232202"/>
          </a:xfrm>
          <a:prstGeom prst="rect">
            <a:avLst/>
          </a:prstGeom>
          <a:noFill/>
        </p:spPr>
        <p:txBody>
          <a:bodyPr wrap="square" rtlCol="0">
            <a:spAutoFit/>
          </a:bodyPr>
          <a:lstStyle/>
          <a:p>
            <a:r>
              <a:rPr lang="en-US" sz="1700" b="1" dirty="0"/>
              <a:t>Partner B: </a:t>
            </a:r>
            <a:r>
              <a:rPr lang="en-US" dirty="0"/>
              <a:t>What I see happening in the visual text is people from a town posing for a picture. </a:t>
            </a:r>
            <a:endParaRPr lang="en-US" sz="1600" dirty="0"/>
          </a:p>
          <a:p>
            <a:endParaRPr lang="en-US" sz="1700" b="1" dirty="0"/>
          </a:p>
          <a:p>
            <a:endParaRPr lang="en-US" sz="1700" b="1" dirty="0"/>
          </a:p>
          <a:p>
            <a:r>
              <a:rPr lang="en-US" sz="1700" b="1" dirty="0"/>
              <a:t>Partner B: </a:t>
            </a:r>
            <a:r>
              <a:rPr lang="en-US" dirty="0"/>
              <a:t>People have hats and gowns. They look like they are going to a party and they are all standing waiting for the picture. </a:t>
            </a:r>
            <a:endParaRPr lang="en-US" sz="1600" dirty="0"/>
          </a:p>
          <a:p>
            <a:endParaRPr lang="en-US" sz="1700" dirty="0"/>
          </a:p>
          <a:p>
            <a:endParaRPr lang="en-US" sz="1700" dirty="0"/>
          </a:p>
          <a:p>
            <a:endParaRPr lang="en-US" sz="1700" b="1" dirty="0"/>
          </a:p>
          <a:p>
            <a:r>
              <a:rPr lang="en-US" sz="1700" b="1" dirty="0"/>
              <a:t>Partner B: </a:t>
            </a:r>
            <a:r>
              <a:rPr lang="en-US" dirty="0"/>
              <a:t>When it’s Halloween I like to dress up.</a:t>
            </a:r>
            <a:br>
              <a:rPr lang="en-US" dirty="0"/>
            </a:br>
            <a:endParaRPr lang="en-US" sz="1600" dirty="0"/>
          </a:p>
          <a:p>
            <a:endParaRPr lang="en-US" sz="1700" dirty="0"/>
          </a:p>
          <a:p>
            <a:endParaRPr lang="en-US" sz="1700" b="1" dirty="0"/>
          </a:p>
          <a:p>
            <a:r>
              <a:rPr lang="en-US" sz="1700" b="1" dirty="0"/>
              <a:t>Partner B</a:t>
            </a:r>
            <a:r>
              <a:rPr lang="en-US" sz="1700" dirty="0"/>
              <a:t>: </a:t>
            </a:r>
            <a:r>
              <a:rPr lang="en-US" dirty="0"/>
              <a:t>No turn taken</a:t>
            </a:r>
            <a:endParaRPr lang="en-US" sz="2000" dirty="0"/>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29723" y="1183600"/>
            <a:ext cx="0" cy="4929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3" y="52883"/>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08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1603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906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0065"/>
            <a:ext cx="1199599" cy="1048469"/>
          </a:xfrm>
          <a:prstGeom prst="rect">
            <a:avLst/>
          </a:prstGeom>
        </p:spPr>
      </p:pic>
    </p:spTree>
    <p:extLst>
      <p:ext uri="{BB962C8B-B14F-4D97-AF65-F5344CB8AC3E}">
        <p14:creationId xmlns:p14="http://schemas.microsoft.com/office/powerpoint/2010/main" val="17071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one CREATE, two CLARIFY and two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79614153-CD4A-7C4A-8B0C-25FBA7A09C0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5" name="Picture 14">
            <a:extLst>
              <a:ext uri="{FF2B5EF4-FFF2-40B4-BE49-F238E27FC236}">
                <a16:creationId xmlns:a16="http://schemas.microsoft.com/office/drawing/2014/main" id="{5D77B6EC-4564-DF47-B768-73CD0D9F59EE}"/>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561FECEC-CC00-FC4B-A973-6D131F45BEE3}"/>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7" name="Picture 16">
            <a:extLst>
              <a:ext uri="{FF2B5EF4-FFF2-40B4-BE49-F238E27FC236}">
                <a16:creationId xmlns:a16="http://schemas.microsoft.com/office/drawing/2014/main" id="{48C445EA-FF6D-F74F-BC09-1AFD367A7C26}"/>
              </a:ext>
            </a:extLst>
          </p:cNvPr>
          <p:cNvPicPr>
            <a:picLocks noChangeAspect="1"/>
          </p:cNvPicPr>
          <p:nvPr/>
        </p:nvPicPr>
        <p:blipFill rotWithShape="1">
          <a:blip r:embed="rId8"/>
          <a:srcRect r="50353" b="50752"/>
          <a:stretch/>
        </p:blipFill>
        <p:spPr>
          <a:xfrm rot="5400000">
            <a:off x="3668804" y="1165333"/>
            <a:ext cx="583420" cy="748551"/>
          </a:xfrm>
          <a:prstGeom prst="rect">
            <a:avLst/>
          </a:prstGeom>
          <a:ln>
            <a:solidFill>
              <a:schemeClr val="tx1"/>
            </a:solidFill>
          </a:ln>
        </p:spPr>
      </p:pic>
      <p:pic>
        <p:nvPicPr>
          <p:cNvPr id="18" name="Picture 17">
            <a:extLst>
              <a:ext uri="{FF2B5EF4-FFF2-40B4-BE49-F238E27FC236}">
                <a16:creationId xmlns:a16="http://schemas.microsoft.com/office/drawing/2014/main" id="{5051245B-A9C9-A644-A623-ED377CF78DB4}"/>
              </a:ext>
            </a:extLst>
          </p:cNvPr>
          <p:cNvPicPr>
            <a:picLocks noChangeAspect="1"/>
          </p:cNvPicPr>
          <p:nvPr/>
        </p:nvPicPr>
        <p:blipFill rotWithShape="1">
          <a:blip r:embed="rId8"/>
          <a:srcRect r="50353" b="50752"/>
          <a:stretch/>
        </p:blipFill>
        <p:spPr>
          <a:xfrm rot="5400000">
            <a:off x="3841441" y="1409088"/>
            <a:ext cx="576678" cy="739901"/>
          </a:xfrm>
          <a:prstGeom prst="rect">
            <a:avLst/>
          </a:prstGeom>
          <a:ln>
            <a:solidFill>
              <a:schemeClr val="tx1"/>
            </a:solidFill>
          </a:ln>
        </p:spPr>
      </p:pic>
    </p:spTree>
    <p:extLst>
      <p:ext uri="{BB962C8B-B14F-4D97-AF65-F5344CB8AC3E}">
        <p14:creationId xmlns:p14="http://schemas.microsoft.com/office/powerpoint/2010/main" val="147471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dissolve">
                                      <p:cBhvr>
                                        <p:cTn id="37" dur="500"/>
                                        <p:tgtEl>
                                          <p:spTgt spid="13">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dissolve">
                                      <p:cBhvr>
                                        <p:cTn id="40" dur="500"/>
                                        <p:tgtEl>
                                          <p:spTgt spid="13">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par>
                                <p:cTn id="44" presetID="9"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dissolve">
                                      <p:cBhvr>
                                        <p:cTn id="49" dur="500"/>
                                        <p:tgtEl>
                                          <p:spTgt spid="3">
                                            <p:txEl>
                                              <p:pRg st="1" end="1"/>
                                            </p:tx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3">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7128083" cy="1092607"/>
          </a:xfrm>
          <a:prstGeom prst="rect">
            <a:avLst/>
          </a:prstGeom>
        </p:spPr>
        <p:txBody>
          <a:bodyPr wrap="square">
            <a:spAutoFit/>
          </a:bodyPr>
          <a:lstStyle/>
          <a:p>
            <a:pPr algn="ctr"/>
            <a:r>
              <a:rPr lang="en-US" sz="3200" b="1" dirty="0"/>
              <a:t>Prompt: </a:t>
            </a: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A13E3BE1-01C2-824B-95F4-841B5EB751BF}"/>
              </a:ext>
            </a:extLst>
          </p:cNvPr>
          <p:cNvPicPr>
            <a:picLocks noChangeAspect="1"/>
          </p:cNvPicPr>
          <p:nvPr/>
        </p:nvPicPr>
        <p:blipFill>
          <a:blip r:embed="rId5"/>
          <a:stretch>
            <a:fillRect/>
          </a:stretch>
        </p:blipFill>
        <p:spPr>
          <a:xfrm>
            <a:off x="910163" y="1311739"/>
            <a:ext cx="7315200" cy="4876800"/>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57616"/>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506071"/>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149761" y="1918840"/>
            <a:ext cx="4987016" cy="4236490"/>
          </a:xfrm>
          <a:prstGeom prst="rect">
            <a:avLst/>
          </a:prstGeom>
          <a:solidFill>
            <a:schemeClr val="bg1"/>
          </a:solidFill>
          <a:ln w="50800">
            <a:solidFill>
              <a:srgbClr val="C00000"/>
            </a:solidFill>
            <a:miter lim="800000"/>
            <a:headEnd/>
            <a:tailEnd/>
          </a:ln>
        </p:spPr>
      </p:pic>
      <p:pic>
        <p:nvPicPr>
          <p:cNvPr id="16" name="Picture 15">
            <a:extLst>
              <a:ext uri="{FF2B5EF4-FFF2-40B4-BE49-F238E27FC236}">
                <a16:creationId xmlns:a16="http://schemas.microsoft.com/office/drawing/2014/main" id="{253AAC15-ACBE-EC44-BFE1-B7721B4AC03C}"/>
              </a:ext>
            </a:extLst>
          </p:cNvPr>
          <p:cNvPicPr>
            <a:picLocks noChangeAspect="1"/>
          </p:cNvPicPr>
          <p:nvPr/>
        </p:nvPicPr>
        <p:blipFill>
          <a:blip r:embed="rId8"/>
          <a:stretch>
            <a:fillRect/>
          </a:stretch>
        </p:blipFill>
        <p:spPr>
          <a:xfrm>
            <a:off x="5316318" y="2820692"/>
            <a:ext cx="3649181" cy="2432787"/>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4586288" y="4706470"/>
            <a:ext cx="29605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60461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b="1" dirty="0">
                <a:solidFill>
                  <a:schemeClr val="tx1"/>
                </a:solidFill>
              </a:rPr>
              <a:t>FORTIFY Non-Model Revision</a:t>
            </a:r>
          </a:p>
        </p:txBody>
      </p:sp>
      <p:pic>
        <p:nvPicPr>
          <p:cNvPr id="5" name="Picture 4">
            <a:extLst>
              <a:ext uri="{FF2B5EF4-FFF2-40B4-BE49-F238E27FC236}">
                <a16:creationId xmlns:a16="http://schemas.microsoft.com/office/drawing/2014/main" id="{E73AB15B-C5EC-2745-B3D0-8EBC001CA433}"/>
              </a:ext>
            </a:extLst>
          </p:cNvPr>
          <p:cNvPicPr>
            <a:picLocks noChangeAspect="1"/>
          </p:cNvPicPr>
          <p:nvPr/>
        </p:nvPicPr>
        <p:blipFill>
          <a:blip r:embed="rId3"/>
          <a:stretch>
            <a:fillRect/>
          </a:stretch>
        </p:blipFill>
        <p:spPr>
          <a:xfrm>
            <a:off x="84077" y="713385"/>
            <a:ext cx="4451347" cy="5760567"/>
          </a:xfrm>
          <a:prstGeom prst="rect">
            <a:avLst/>
          </a:prstGeom>
        </p:spPr>
      </p:pic>
      <p:pic>
        <p:nvPicPr>
          <p:cNvPr id="8" name="Picture 7">
            <a:extLst>
              <a:ext uri="{FF2B5EF4-FFF2-40B4-BE49-F238E27FC236}">
                <a16:creationId xmlns:a16="http://schemas.microsoft.com/office/drawing/2014/main" id="{99BD7724-A58A-B14F-8499-0A87A7021C02}"/>
              </a:ext>
            </a:extLst>
          </p:cNvPr>
          <p:cNvPicPr>
            <a:picLocks noChangeAspect="1"/>
          </p:cNvPicPr>
          <p:nvPr/>
        </p:nvPicPr>
        <p:blipFill>
          <a:blip r:embed="rId4"/>
          <a:stretch>
            <a:fillRect/>
          </a:stretch>
        </p:blipFill>
        <p:spPr>
          <a:xfrm>
            <a:off x="4535424" y="713385"/>
            <a:ext cx="4497286" cy="5820016"/>
          </a:xfrm>
          <a:prstGeom prst="rect">
            <a:avLst/>
          </a:prstGeom>
        </p:spPr>
      </p:pic>
    </p:spTree>
    <p:extLst>
      <p:ext uri="{BB962C8B-B14F-4D97-AF65-F5344CB8AC3E}">
        <p14:creationId xmlns:p14="http://schemas.microsoft.com/office/powerpoint/2010/main" val="29133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5E622ED2-2AAD-A645-934F-09D40806D04D}"/>
              </a:ext>
            </a:extLst>
          </p:cNvPr>
          <p:cNvPicPr>
            <a:picLocks noChangeAspect="1"/>
          </p:cNvPicPr>
          <p:nvPr/>
        </p:nvPicPr>
        <p:blipFill>
          <a:blip r:embed="rId3">
            <a:extLst>
              <a:ext uri="{28A0092B-C50C-407E-A947-70E740481C1C}">
                <a14:useLocalDpi xmlns:a14="http://schemas.microsoft.com/office/drawing/2010/main" val="0"/>
              </a:ext>
            </a:extLst>
          </a:blip>
          <a:srcRect l="4019" t="11743" r="7970" b="18991"/>
          <a:stretch>
            <a:fillRect/>
          </a:stretch>
        </p:blipFill>
        <p:spPr>
          <a:xfrm>
            <a:off x="1372524" y="342901"/>
            <a:ext cx="6628478" cy="5702300"/>
          </a:xfrm>
          <a:prstGeom prst="rect">
            <a:avLst/>
          </a:prstGeom>
          <a:ln w="38100">
            <a:solidFill>
              <a:srgbClr val="C0000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3323651"/>
            <a:ext cx="2585611" cy="2569934"/>
          </a:xfrm>
          <a:prstGeom prst="rect">
            <a:avLst/>
          </a:prstGeom>
        </p:spPr>
        <p:txBody>
          <a:bodyPr wrap="square">
            <a:spAutoFit/>
          </a:bodyPr>
          <a:lstStyle/>
          <a:p>
            <a:pPr algn="ctr"/>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08597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81919EBC-E1E5-4748-9496-95DD5E311679}"/>
              </a:ext>
            </a:extLst>
          </p:cNvPr>
          <p:cNvPicPr>
            <a:picLocks noChangeAspect="1"/>
          </p:cNvPicPr>
          <p:nvPr/>
        </p:nvPicPr>
        <p:blipFill rotWithShape="1">
          <a:blip r:embed="rId4"/>
          <a:srcRect l="3551" t="896" r="1717" b="1266"/>
          <a:stretch/>
        </p:blipFill>
        <p:spPr>
          <a:xfrm rot="5400000">
            <a:off x="3572702" y="227636"/>
            <a:ext cx="4434823" cy="6192029"/>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31AF5815-F148-FA41-84E7-101679377DF9}"/>
              </a:ext>
            </a:extLst>
          </p:cNvPr>
          <p:cNvPicPr>
            <a:picLocks noChangeAspect="1"/>
          </p:cNvPicPr>
          <p:nvPr/>
        </p:nvPicPr>
        <p:blipFill rotWithShape="1">
          <a:blip r:embed="rId6"/>
          <a:srcRect l="3551" t="896" r="1717" b="1266"/>
          <a:stretch/>
        </p:blipFill>
        <p:spPr>
          <a:xfrm rot="5400000">
            <a:off x="4147761" y="739202"/>
            <a:ext cx="4013485" cy="5603744"/>
          </a:xfrm>
          <a:prstGeom prst="rect">
            <a:avLst/>
          </a:prstGeom>
        </p:spPr>
      </p:pic>
      <p:pic>
        <p:nvPicPr>
          <p:cNvPr id="2" name="Online Media 1" descr="Recorded Sound">
            <a:hlinkClick r:id="" action="ppaction://media"/>
            <a:extLst>
              <a:ext uri="{FF2B5EF4-FFF2-40B4-BE49-F238E27FC236}">
                <a16:creationId xmlns:a16="http://schemas.microsoft.com/office/drawing/2014/main" id="{E0569B1F-3A1B-0541-88C1-89131BFCFF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3818" y="392789"/>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6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5E5E5E"/>
      </a:dk2>
      <a:lt2>
        <a:srgbClr val="DDDDDD"/>
      </a:lt2>
      <a:accent1>
        <a:srgbClr val="FF271B"/>
      </a:accent1>
      <a:accent2>
        <a:srgbClr val="F23142"/>
      </a:accent2>
      <a:accent3>
        <a:srgbClr val="F62630"/>
      </a:accent3>
      <a:accent4>
        <a:srgbClr val="ED3C39"/>
      </a:accent4>
      <a:accent5>
        <a:srgbClr val="EC3122"/>
      </a:accent5>
      <a:accent6>
        <a:srgbClr val="C21E00"/>
      </a:accent6>
      <a:hlink>
        <a:srgbClr val="D13F38"/>
      </a:hlink>
      <a:folHlink>
        <a:srgbClr val="FF373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542</TotalTime>
  <Words>3838</Words>
  <Application>Microsoft Macintosh PowerPoint</Application>
  <PresentationFormat>On-screen Show (4:3)</PresentationFormat>
  <Paragraphs>645</Paragraphs>
  <Slides>53</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FORTIFY</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WRAP-UP</vt:lpstr>
      <vt:lpstr>Start Smart 1.0 FORTIFY</vt:lpstr>
      <vt:lpstr>ELD Objective</vt:lpstr>
      <vt:lpstr>PowerPoint Presentation</vt:lpstr>
      <vt:lpstr>Conversation Norms</vt:lpstr>
      <vt:lpstr>Hand Gesture and Phrase- FORTIFY</vt:lpstr>
      <vt:lpstr>Prompt and Response Starters</vt:lpstr>
      <vt:lpstr>PowerPoint Presentation</vt:lpstr>
      <vt:lpstr>PowerPoint Presentation</vt:lpstr>
      <vt:lpstr>PowerPoint Presentation</vt:lpstr>
      <vt:lpstr>What makes this a model conversation?</vt:lpstr>
      <vt:lpstr>Understanding the Skill of FORTIFY</vt:lpstr>
      <vt:lpstr>PowerPoint Presentation</vt:lpstr>
      <vt:lpstr>PowerPoint Presentation</vt:lpstr>
      <vt:lpstr>REVIEW Non- Model What is happening in this visual text. Provide evidence from the text to support your claim. </vt:lpstr>
      <vt:lpstr>REVISE  NON-MODEL</vt:lpstr>
      <vt:lpstr>PowerPoint Presentation</vt:lpstr>
      <vt:lpstr>Language Sample Revision-Non-Model</vt:lpstr>
      <vt:lpstr>WRAP-UP</vt:lpstr>
      <vt:lpstr>Start Smart 1.0 FORTIFY</vt:lpstr>
      <vt:lpstr>ELD Objective</vt:lpstr>
      <vt:lpstr>PowerPoint Presentation</vt:lpstr>
      <vt:lpstr>Conversation Norms</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Model Creating Class Constructive Conversation Poster</vt:lpstr>
      <vt:lpstr>PowerPoint Presentation</vt:lpstr>
      <vt:lpstr>Teacher Resources</vt:lpstr>
      <vt:lpstr>FORTIFY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58</cp:revision>
  <dcterms:created xsi:type="dcterms:W3CDTF">2019-08-28T17:10:57Z</dcterms:created>
  <dcterms:modified xsi:type="dcterms:W3CDTF">2019-09-16T17:02:06Z</dcterms:modified>
</cp:coreProperties>
</file>